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Lst>
  <p:sldSz cy="5143500" cx="9144000"/>
  <p:notesSz cx="6797675" cy="9926625"/>
  <p:embeddedFontLst>
    <p:embeddedFont>
      <p:font typeface="Open Sans"/>
      <p:regular r:id="rId58"/>
      <p:bold r:id="rId59"/>
      <p:italic r:id="rId60"/>
      <p:boldItalic r:id="rId6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62" roundtripDataSignature="AMtx7mi7Zru026aSbQqyDWytX2tGoD87w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customschemas.google.com/relationships/presentationmetadata" Target="metadata"/><Relationship Id="rId61" Type="http://schemas.openxmlformats.org/officeDocument/2006/relationships/font" Target="fonts/OpenSans-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OpenSans-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OpenSans-bold.fntdata"/><Relationship Id="rId14" Type="http://schemas.openxmlformats.org/officeDocument/2006/relationships/slide" Target="slides/slide9.xml"/><Relationship Id="rId58" Type="http://schemas.openxmlformats.org/officeDocument/2006/relationships/font" Target="fonts/OpenSans-regular.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9: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9: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10: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2" name="Google Shape;162;p1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1: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4" name="Google Shape;174;p1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2: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6" name="Google Shape;186;p1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3: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Google Shape;197;p13: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4: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8" name="Google Shape;208;p14: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5: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p15: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6: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0" name="Google Shape;230;p16: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7: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p17: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8: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2" name="Google Shape;252;p18: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2: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 name="Google Shape;66;p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9: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3" name="Google Shape;263;p19: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20: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p2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21: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5" name="Google Shape;285;p2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22: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7" name="Google Shape;297;p2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23: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9" name="Google Shape;309;p23: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24: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1" name="Google Shape;321;p24: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25: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3" name="Google Shape;333;p25: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26: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5" name="Google Shape;345;p26: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27: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6" name="Google Shape;356;p27: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28: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7" name="Google Shape;367;p28: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3: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 name="Google Shape;71;p3: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29: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8" name="Google Shape;378;p29: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p30: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9" name="Google Shape;389;p3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31: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0" name="Google Shape;400;p3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p32: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1" name="Google Shape;411;p3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p33: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2" name="Google Shape;422;p33: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p34: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3" name="Google Shape;433;p34: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p35: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3" name="Google Shape;443;p35: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36: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4" name="Google Shape;454;p36: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p37: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5" name="Google Shape;465;p37: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 name="Shape 476"/>
        <p:cNvGrpSpPr/>
        <p:nvPr/>
      </p:nvGrpSpPr>
      <p:grpSpPr>
        <a:xfrm>
          <a:off x="0" y="0"/>
          <a:ext cx="0" cy="0"/>
          <a:chOff x="0" y="0"/>
          <a:chExt cx="0" cy="0"/>
        </a:xfrm>
      </p:grpSpPr>
      <p:sp>
        <p:nvSpPr>
          <p:cNvPr id="477" name="Google Shape;477;p38: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8" name="Google Shape;478;p38: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116111430b6_2_0: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8" name="Google Shape;88;g116111430b6_2_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p39: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0" name="Google Shape;490;p39: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g116111430b6_2_17: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1" name="Google Shape;501;g116111430b6_2_17: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p40: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3" name="Google Shape;513;p4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p41: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5" name="Google Shape;525;p4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 name="Shape 535"/>
        <p:cNvGrpSpPr/>
        <p:nvPr/>
      </p:nvGrpSpPr>
      <p:grpSpPr>
        <a:xfrm>
          <a:off x="0" y="0"/>
          <a:ext cx="0" cy="0"/>
          <a:chOff x="0" y="0"/>
          <a:chExt cx="0" cy="0"/>
        </a:xfrm>
      </p:grpSpPr>
      <p:sp>
        <p:nvSpPr>
          <p:cNvPr id="536" name="Google Shape;536;g2248d565281_0_4:notes"/>
          <p:cNvSpPr/>
          <p:nvPr>
            <p:ph idx="2" type="sldImg"/>
          </p:nvPr>
        </p:nvSpPr>
        <p:spPr>
          <a:xfrm>
            <a:off x="377946" y="744497"/>
            <a:ext cx="60423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7" name="Google Shape;537;g2248d565281_0_4: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g2248d565281_0_14:notes"/>
          <p:cNvSpPr/>
          <p:nvPr>
            <p:ph idx="2" type="sldImg"/>
          </p:nvPr>
        </p:nvSpPr>
        <p:spPr>
          <a:xfrm>
            <a:off x="377946" y="744497"/>
            <a:ext cx="60423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8" name="Google Shape;548;g2248d565281_0_14: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g2248d565281_0_24:notes"/>
          <p:cNvSpPr/>
          <p:nvPr>
            <p:ph idx="2" type="sldImg"/>
          </p:nvPr>
        </p:nvSpPr>
        <p:spPr>
          <a:xfrm>
            <a:off x="377946" y="744497"/>
            <a:ext cx="60423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9" name="Google Shape;559;g2248d565281_0_24: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8" name="Shape 568"/>
        <p:cNvGrpSpPr/>
        <p:nvPr/>
      </p:nvGrpSpPr>
      <p:grpSpPr>
        <a:xfrm>
          <a:off x="0" y="0"/>
          <a:ext cx="0" cy="0"/>
          <a:chOff x="0" y="0"/>
          <a:chExt cx="0" cy="0"/>
        </a:xfrm>
      </p:grpSpPr>
      <p:sp>
        <p:nvSpPr>
          <p:cNvPr id="569" name="Google Shape;569;g2248d565281_0_34:notes"/>
          <p:cNvSpPr/>
          <p:nvPr>
            <p:ph idx="2" type="sldImg"/>
          </p:nvPr>
        </p:nvSpPr>
        <p:spPr>
          <a:xfrm>
            <a:off x="377946" y="744497"/>
            <a:ext cx="60423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0" name="Google Shape;570;g2248d565281_0_34: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g2248d565281_0_44:notes"/>
          <p:cNvSpPr/>
          <p:nvPr>
            <p:ph idx="2" type="sldImg"/>
          </p:nvPr>
        </p:nvSpPr>
        <p:spPr>
          <a:xfrm>
            <a:off x="377946" y="744497"/>
            <a:ext cx="60423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1" name="Google Shape;581;g2248d565281_0_44: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 name="Shape 590"/>
        <p:cNvGrpSpPr/>
        <p:nvPr/>
      </p:nvGrpSpPr>
      <p:grpSpPr>
        <a:xfrm>
          <a:off x="0" y="0"/>
          <a:ext cx="0" cy="0"/>
          <a:chOff x="0" y="0"/>
          <a:chExt cx="0" cy="0"/>
        </a:xfrm>
      </p:grpSpPr>
      <p:sp>
        <p:nvSpPr>
          <p:cNvPr id="591" name="Google Shape;591;g2248d565281_0_54:notes"/>
          <p:cNvSpPr/>
          <p:nvPr>
            <p:ph idx="2" type="sldImg"/>
          </p:nvPr>
        </p:nvSpPr>
        <p:spPr>
          <a:xfrm>
            <a:off x="377946" y="744497"/>
            <a:ext cx="60423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2" name="Google Shape;592;g2248d565281_0_54: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4: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8" name="Google Shape;98;p4: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1" name="Shape 601"/>
        <p:cNvGrpSpPr/>
        <p:nvPr/>
      </p:nvGrpSpPr>
      <p:grpSpPr>
        <a:xfrm>
          <a:off x="0" y="0"/>
          <a:ext cx="0" cy="0"/>
          <a:chOff x="0" y="0"/>
          <a:chExt cx="0" cy="0"/>
        </a:xfrm>
      </p:grpSpPr>
      <p:sp>
        <p:nvSpPr>
          <p:cNvPr id="602" name="Google Shape;602;g2248d565281_0_64:notes"/>
          <p:cNvSpPr/>
          <p:nvPr>
            <p:ph idx="2" type="sldImg"/>
          </p:nvPr>
        </p:nvSpPr>
        <p:spPr>
          <a:xfrm>
            <a:off x="377946" y="744497"/>
            <a:ext cx="60423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3" name="Google Shape;603;g2248d565281_0_64: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2" name="Shape 612"/>
        <p:cNvGrpSpPr/>
        <p:nvPr/>
      </p:nvGrpSpPr>
      <p:grpSpPr>
        <a:xfrm>
          <a:off x="0" y="0"/>
          <a:ext cx="0" cy="0"/>
          <a:chOff x="0" y="0"/>
          <a:chExt cx="0" cy="0"/>
        </a:xfrm>
      </p:grpSpPr>
      <p:sp>
        <p:nvSpPr>
          <p:cNvPr id="613" name="Google Shape;613;g2248d565281_0_74:notes"/>
          <p:cNvSpPr/>
          <p:nvPr>
            <p:ph idx="2" type="sldImg"/>
          </p:nvPr>
        </p:nvSpPr>
        <p:spPr>
          <a:xfrm>
            <a:off x="377946" y="744497"/>
            <a:ext cx="60423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4" name="Google Shape;614;g2248d565281_0_74:notes"/>
          <p:cNvSpPr txBox="1"/>
          <p:nvPr>
            <p:ph idx="1" type="body"/>
          </p:nvPr>
        </p:nvSpPr>
        <p:spPr>
          <a:xfrm>
            <a:off x="679768" y="4715147"/>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3" name="Shape 623"/>
        <p:cNvGrpSpPr/>
        <p:nvPr/>
      </p:nvGrpSpPr>
      <p:grpSpPr>
        <a:xfrm>
          <a:off x="0" y="0"/>
          <a:ext cx="0" cy="0"/>
          <a:chOff x="0" y="0"/>
          <a:chExt cx="0" cy="0"/>
        </a:xfrm>
      </p:grpSpPr>
      <p:sp>
        <p:nvSpPr>
          <p:cNvPr id="624" name="Google Shape;624;g116111430b6_0_0: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5" name="Google Shape;625;g116111430b6_0_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5: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8" name="Google Shape;108;p5: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6: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6: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7: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p7: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8: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8" name="Google Shape;138;p8: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4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4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4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5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5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5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4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4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4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9" name="Google Shape;19;p4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4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4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4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4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4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4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4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4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5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5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5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5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5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5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4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4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noel/"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5.png"/><Relationship Id="rId4" Type="http://schemas.openxmlformats.org/officeDocument/2006/relationships/image" Target="../media/image1.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2.png"/><Relationship Id="rId6" Type="http://schemas.openxmlformats.org/officeDocument/2006/relationships/image" Target="../media/image6.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5" name="Google Shape;55;p1"/>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56" name="Google Shape;56;p1"/>
          <p:cNvSpPr txBox="1"/>
          <p:nvPr/>
        </p:nvSpPr>
        <p:spPr>
          <a:xfrm>
            <a:off x="1671145" y="709396"/>
            <a:ext cx="4124165" cy="1073583"/>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200"/>
              <a:buFont typeface="Arial"/>
              <a:buNone/>
            </a:pPr>
            <a:r>
              <a:rPr b="1" i="0" lang="en-US" sz="3200" u="none" cap="none" strike="noStrike">
                <a:solidFill>
                  <a:srgbClr val="FFFFFF"/>
                </a:solidFill>
                <a:latin typeface="Open Sans"/>
                <a:ea typeface="Open Sans"/>
                <a:cs typeface="Open Sans"/>
                <a:sym typeface="Open Sans"/>
              </a:rPr>
              <a:t>BHA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chemeClr val="lt1"/>
                </a:solidFill>
                <a:latin typeface="Open Sans"/>
                <a:ea typeface="Open Sans"/>
                <a:cs typeface="Open Sans"/>
                <a:sym typeface="Open Sans"/>
              </a:rPr>
              <a:t>THEMELORE </a:t>
            </a:r>
            <a:endParaRPr b="0" i="0" sz="1400" u="none" cap="none" strike="noStrike">
              <a:solidFill>
                <a:srgbClr val="000000"/>
              </a:solidFill>
              <a:latin typeface="Arial"/>
              <a:ea typeface="Arial"/>
              <a:cs typeface="Arial"/>
              <a:sym typeface="Arial"/>
            </a:endParaRPr>
          </a:p>
        </p:txBody>
      </p:sp>
      <p:cxnSp>
        <p:nvCxnSpPr>
          <p:cNvPr id="57" name="Google Shape;57;p1"/>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58" name="Google Shape;58;p1"/>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sp>
        <p:nvSpPr>
          <p:cNvPr id="59" name="Google Shape;59;p1"/>
          <p:cNvSpPr txBox="1"/>
          <p:nvPr/>
        </p:nvSpPr>
        <p:spPr>
          <a:xfrm>
            <a:off x="387480" y="3143498"/>
            <a:ext cx="8386200" cy="584947"/>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t/>
            </a:r>
            <a:endParaRPr b="1" i="0" sz="2600" u="none" cap="none" strike="noStrike">
              <a:solidFill>
                <a:srgbClr val="004993"/>
              </a:solidFill>
              <a:latin typeface="Open Sans"/>
              <a:ea typeface="Open Sans"/>
              <a:cs typeface="Open Sans"/>
              <a:sym typeface="Open Sans"/>
            </a:endParaRPr>
          </a:p>
        </p:txBody>
      </p:sp>
      <p:pic>
        <p:nvPicPr>
          <p:cNvPr id="60" name="Google Shape;60;p1"/>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61" name="Google Shape;61;p1"/>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
        <p:nvSpPr>
          <p:cNvPr id="62" name="Google Shape;62;p1"/>
          <p:cNvSpPr txBox="1"/>
          <p:nvPr/>
        </p:nvSpPr>
        <p:spPr>
          <a:xfrm>
            <a:off x="1011300" y="3178613"/>
            <a:ext cx="7121400" cy="9198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2500"/>
              <a:buFont typeface="Arial"/>
              <a:buNone/>
            </a:pPr>
            <a:r>
              <a:rPr b="1" i="0" lang="en-US" sz="2500" u="none" cap="none" strike="noStrike">
                <a:solidFill>
                  <a:srgbClr val="004993"/>
                </a:solidFill>
                <a:latin typeface="Open Sans"/>
                <a:ea typeface="Open Sans"/>
                <a:cs typeface="Open Sans"/>
                <a:sym typeface="Open Sans"/>
              </a:rPr>
              <a:t>Përdorni shabllonet tona për të mbështetur Arsimin e Hapur</a:t>
            </a:r>
            <a:endParaRPr b="1" i="0" sz="2500" u="none" cap="none" strike="noStrike">
              <a:solidFill>
                <a:srgbClr val="004993"/>
              </a:solidFill>
              <a:latin typeface="Open Sans"/>
              <a:ea typeface="Open Sans"/>
              <a:cs typeface="Open Sans"/>
              <a:sym typeface="Open Sans"/>
            </a:endParaRPr>
          </a:p>
        </p:txBody>
      </p:sp>
      <p:sp>
        <p:nvSpPr>
          <p:cNvPr id="63" name="Google Shape;63;p1"/>
          <p:cNvSpPr txBox="1"/>
          <p:nvPr/>
        </p:nvSpPr>
        <p:spPr>
          <a:xfrm>
            <a:off x="4377889" y="338550"/>
            <a:ext cx="3963900" cy="23553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US" sz="4400" u="none" cap="none" strike="noStrike">
                <a:solidFill>
                  <a:srgbClr val="004993"/>
                </a:solidFill>
                <a:latin typeface="Open Sans"/>
                <a:ea typeface="Open Sans"/>
                <a:cs typeface="Open Sans"/>
                <a:sym typeface="Open Sans"/>
              </a:rPr>
              <a:t>NJË PAKETË VEGLASH</a:t>
            </a:r>
            <a:r>
              <a:rPr b="1" lang="en-US" sz="4400">
                <a:solidFill>
                  <a:srgbClr val="004993"/>
                </a:solidFill>
                <a:latin typeface="Open Sans"/>
                <a:ea typeface="Open Sans"/>
                <a:cs typeface="Open Sans"/>
                <a:sym typeface="Open Sans"/>
              </a:rPr>
              <a:t> </a:t>
            </a:r>
            <a:r>
              <a:rPr b="1" i="0" lang="en-US" sz="4400" u="none" cap="none" strike="noStrike">
                <a:solidFill>
                  <a:srgbClr val="004993"/>
                </a:solidFill>
                <a:latin typeface="Open Sans"/>
                <a:ea typeface="Open Sans"/>
                <a:cs typeface="Open Sans"/>
                <a:sym typeface="Open Sans"/>
              </a:rPr>
              <a:t>ENOEL</a:t>
            </a:r>
            <a:r>
              <a:rPr b="1" i="0" lang="en-US" sz="5300" u="none" cap="none" strike="noStrike">
                <a:solidFill>
                  <a:srgbClr val="004993"/>
                </a:solidFill>
                <a:latin typeface="Open Sans"/>
                <a:ea typeface="Open Sans"/>
                <a:cs typeface="Open Sans"/>
                <a:sym typeface="Open Sans"/>
              </a:rPr>
              <a:t> </a:t>
            </a:r>
            <a:endParaRPr b="1" i="0" sz="53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1" name="Shape 151"/>
        <p:cNvGrpSpPr/>
        <p:nvPr/>
      </p:nvGrpSpPr>
      <p:grpSpPr>
        <a:xfrm>
          <a:off x="0" y="0"/>
          <a:ext cx="0" cy="0"/>
          <a:chOff x="0" y="0"/>
          <a:chExt cx="0" cy="0"/>
        </a:xfrm>
      </p:grpSpPr>
      <p:sp>
        <p:nvSpPr>
          <p:cNvPr id="152" name="Google Shape;152;p9"/>
          <p:cNvSpPr txBox="1"/>
          <p:nvPr/>
        </p:nvSpPr>
        <p:spPr>
          <a:xfrm>
            <a:off x="2513350" y="290150"/>
            <a:ext cx="5917800" cy="116952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US" sz="3200" u="none" cap="none" strike="noStrike">
                <a:solidFill>
                  <a:srgbClr val="004993"/>
                </a:solidFill>
                <a:latin typeface="Open Sans"/>
                <a:ea typeface="Open Sans"/>
                <a:cs typeface="Open Sans"/>
                <a:sym typeface="Open Sans"/>
              </a:rPr>
              <a:t>Burimet e hapura arsimore (BHA) duhet të jenë:</a:t>
            </a:r>
            <a:endParaRPr b="1" i="0" sz="3200" u="none" cap="none" strike="noStrike">
              <a:solidFill>
                <a:srgbClr val="004993"/>
              </a:solidFill>
              <a:latin typeface="Open Sans"/>
              <a:ea typeface="Open Sans"/>
              <a:cs typeface="Open Sans"/>
              <a:sym typeface="Open Sans"/>
            </a:endParaRPr>
          </a:p>
        </p:txBody>
      </p:sp>
      <p:sp>
        <p:nvSpPr>
          <p:cNvPr id="153" name="Google Shape;153;p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9"/>
          <p:cNvSpPr txBox="1"/>
          <p:nvPr/>
        </p:nvSpPr>
        <p:spPr>
          <a:xfrm>
            <a:off x="2513350" y="1629724"/>
            <a:ext cx="55278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lang="en-US" sz="1800">
                <a:solidFill>
                  <a:srgbClr val="004993"/>
                </a:solidFill>
                <a:latin typeface="Open Sans"/>
                <a:ea typeface="Open Sans"/>
                <a:cs typeface="Open Sans"/>
                <a:sym typeface="Open Sans"/>
              </a:rPr>
              <a:t>"Të </a:t>
            </a:r>
            <a:r>
              <a:rPr b="0" i="0" lang="en-US" sz="1800" u="none" cap="none" strike="noStrike">
                <a:solidFill>
                  <a:srgbClr val="004993"/>
                </a:solidFill>
                <a:latin typeface="Open Sans"/>
                <a:ea typeface="Open Sans"/>
                <a:cs typeface="Open Sans"/>
                <a:sym typeface="Open Sans"/>
              </a:rPr>
              <a:t>qasshëm në çdo kohë dhe kudo për të gjithë, duke përfshirë individët me aftësi të kufizuara </a:t>
            </a:r>
            <a:r>
              <a:rPr b="0" i="0" lang="en-US" sz="1800" u="none" cap="none" strike="noStrike">
                <a:solidFill>
                  <a:srgbClr val="004993"/>
                </a:solidFill>
                <a:latin typeface="Open Sans"/>
                <a:ea typeface="Open Sans"/>
                <a:cs typeface="Open Sans"/>
                <a:sym typeface="Open Sans"/>
              </a:rPr>
              <a:t>dhe</a:t>
            </a:r>
            <a:r>
              <a:rPr b="0" i="0" lang="en-US" sz="1800" u="none" cap="none" strike="noStrike">
                <a:solidFill>
                  <a:srgbClr val="004993"/>
                </a:solidFill>
                <a:latin typeface="Open Sans"/>
                <a:ea typeface="Open Sans"/>
                <a:cs typeface="Open Sans"/>
                <a:sym typeface="Open Sans"/>
              </a:rPr>
              <a:t> individët që vijnë nga grupe të margjinalizuara ose të pafavorizuara."</a:t>
            </a:r>
            <a:endParaRPr b="0" i="0" sz="1800" u="none" cap="none" strike="noStrike">
              <a:solidFill>
                <a:srgbClr val="004993"/>
              </a:solidFill>
              <a:latin typeface="Open Sans"/>
              <a:ea typeface="Open Sans"/>
              <a:cs typeface="Open Sans"/>
              <a:sym typeface="Open Sans"/>
            </a:endParaRPr>
          </a:p>
        </p:txBody>
      </p:sp>
      <p:pic>
        <p:nvPicPr>
          <p:cNvPr id="155" name="Google Shape;155;p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56" name="Google Shape;156;p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57" name="Google Shape;157;p9"/>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58" name="Google Shape;158;p9"/>
          <p:cNvSpPr txBox="1"/>
          <p:nvPr/>
        </p:nvSpPr>
        <p:spPr>
          <a:xfrm>
            <a:off x="275897" y="259250"/>
            <a:ext cx="1858802" cy="81557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US" sz="2300" u="none" cap="none" strike="noStrike">
                <a:solidFill>
                  <a:srgbClr val="FFFFFF"/>
                </a:solidFill>
                <a:latin typeface="Open Sans"/>
                <a:ea typeface="Open Sans"/>
                <a:cs typeface="Open Sans"/>
                <a:sym typeface="Open Sans"/>
              </a:rPr>
              <a:t>BHA</a:t>
            </a:r>
            <a:r>
              <a:rPr b="1" i="0" lang="en-US" sz="2400" u="none" cap="none" strike="noStrike">
                <a:solidFill>
                  <a:srgbClr val="004993"/>
                </a:solidFill>
                <a:latin typeface="Open Sans"/>
                <a:ea typeface="Open Sans"/>
                <a:cs typeface="Open Sans"/>
                <a:sym typeface="Open Sans"/>
              </a:rPr>
              <a:t>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rgbClr val="FFFFFF"/>
                </a:solidFill>
                <a:latin typeface="Open Sans"/>
                <a:ea typeface="Open Sans"/>
                <a:cs typeface="Open Sans"/>
                <a:sym typeface="Open Sans"/>
              </a:rPr>
              <a:t>THEMELORE </a:t>
            </a:r>
            <a:endParaRPr b="0" i="0" sz="1700" u="none" cap="none" strike="noStrike">
              <a:solidFill>
                <a:srgbClr val="FFFFFF"/>
              </a:solidFill>
              <a:latin typeface="Open Sans"/>
              <a:ea typeface="Open Sans"/>
              <a:cs typeface="Open Sans"/>
              <a:sym typeface="Open Sans"/>
            </a:endParaRPr>
          </a:p>
        </p:txBody>
      </p:sp>
      <p:sp>
        <p:nvSpPr>
          <p:cNvPr id="159" name="Google Shape;159;p9"/>
          <p:cNvSpPr txBox="1"/>
          <p:nvPr/>
        </p:nvSpPr>
        <p:spPr>
          <a:xfrm>
            <a:off x="2602050" y="4037325"/>
            <a:ext cx="5163300" cy="519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45BEDF"/>
                </a:solidFill>
                <a:latin typeface="Open Sans"/>
                <a:ea typeface="Open Sans"/>
                <a:cs typeface="Open Sans"/>
                <a:sym typeface="Open Sans"/>
              </a:rPr>
              <a:t>Nga Rekomandimi i UNESCO-s mbi Burimet e Hapura Arsimore</a:t>
            </a:r>
            <a:endParaRPr b="1" i="0" sz="12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US" sz="1200" u="sng" cap="none" strike="noStrike">
                <a:solidFill>
                  <a:srgbClr val="0097A7"/>
                </a:solidFill>
                <a:latin typeface="Open Sans"/>
                <a:ea typeface="Open Sans"/>
                <a:cs typeface="Open Sans"/>
                <a:sym typeface="Open Sans"/>
                <a:hlinkClick r:id="rId5">
                  <a:extLst>
                    <a:ext uri="{A12FA001-AC4F-418D-AE19-62706E023703}">
                      <ahyp:hlinkClr val="tx"/>
                    </a:ext>
                  </a:extLst>
                </a:hlinkClick>
              </a:rPr>
              <a:t>https://tinyurl.com/openedrec</a:t>
            </a:r>
            <a:r>
              <a:rPr b="0" i="0" lang="en-US" sz="1200" u="none" cap="none" strike="noStrike">
                <a:solidFill>
                  <a:srgbClr val="45BEDF"/>
                </a:solidFill>
                <a:latin typeface="Open Sans"/>
                <a:ea typeface="Open Sans"/>
                <a:cs typeface="Open Sans"/>
                <a:sym typeface="Open Sans"/>
              </a:rPr>
              <a:t> </a:t>
            </a:r>
            <a:endParaRPr b="1" i="0" sz="11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3" name="Shape 163"/>
        <p:cNvGrpSpPr/>
        <p:nvPr/>
      </p:nvGrpSpPr>
      <p:grpSpPr>
        <a:xfrm>
          <a:off x="0" y="0"/>
          <a:ext cx="0" cy="0"/>
          <a:chOff x="0" y="0"/>
          <a:chExt cx="0" cy="0"/>
        </a:xfrm>
      </p:grpSpPr>
      <p:sp>
        <p:nvSpPr>
          <p:cNvPr id="164" name="Google Shape;164;p10"/>
          <p:cNvSpPr txBox="1"/>
          <p:nvPr/>
        </p:nvSpPr>
        <p:spPr>
          <a:xfrm>
            <a:off x="2507700" y="272413"/>
            <a:ext cx="49470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US" sz="3200" u="none" cap="none" strike="noStrike">
                <a:solidFill>
                  <a:srgbClr val="004993"/>
                </a:solidFill>
                <a:latin typeface="Open Sans"/>
                <a:ea typeface="Open Sans"/>
                <a:cs typeface="Open Sans"/>
                <a:sym typeface="Open Sans"/>
              </a:rPr>
              <a:t>Burimet e Hapura Arsimore (BHA) mund:</a:t>
            </a:r>
            <a:endParaRPr b="1" i="0" sz="3200" u="none" cap="none" strike="noStrike">
              <a:solidFill>
                <a:srgbClr val="004993"/>
              </a:solidFill>
              <a:latin typeface="Open Sans"/>
              <a:ea typeface="Open Sans"/>
              <a:cs typeface="Open Sans"/>
              <a:sym typeface="Open Sans"/>
            </a:endParaRPr>
          </a:p>
        </p:txBody>
      </p:sp>
      <p:sp>
        <p:nvSpPr>
          <p:cNvPr id="165" name="Google Shape;165;p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10"/>
          <p:cNvSpPr txBox="1"/>
          <p:nvPr/>
        </p:nvSpPr>
        <p:spPr>
          <a:xfrm>
            <a:off x="2507700" y="2088525"/>
            <a:ext cx="4797300" cy="1815851"/>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0" i="0" lang="en-US" sz="1600" u="none" cap="none" strike="noStrike">
                <a:solidFill>
                  <a:srgbClr val="004993"/>
                </a:solidFill>
                <a:latin typeface="Open Sans"/>
                <a:ea typeface="Open Sans"/>
                <a:cs typeface="Open Sans"/>
                <a:sym typeface="Open Sans"/>
              </a:rPr>
              <a:t>“Të ndihmojnë në plotësimin e nevojave të nxënësve individualë dhe promovojnë në mënyrë efektive barazinë gjinore dhe stimulojnë qasje novatore pedagogjike, didaktike dhe metodologjike.”</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7" name="Google Shape;167;p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68" name="Google Shape;168;p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69" name="Google Shape;169;p10"/>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70" name="Google Shape;170;p10"/>
          <p:cNvSpPr txBox="1"/>
          <p:nvPr/>
        </p:nvSpPr>
        <p:spPr>
          <a:xfrm>
            <a:off x="2602050" y="4037325"/>
            <a:ext cx="5163300" cy="519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45BEDF"/>
                </a:solidFill>
                <a:latin typeface="Open Sans"/>
                <a:ea typeface="Open Sans"/>
                <a:cs typeface="Open Sans"/>
                <a:sym typeface="Open Sans"/>
              </a:rPr>
              <a:t>Nga Rekomandimi i UNESCO-s mbi Burimet e Hapura Arsimore</a:t>
            </a:r>
            <a:endParaRPr b="1" i="0" sz="12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US" sz="1200" u="sng" cap="none" strike="noStrike">
                <a:solidFill>
                  <a:srgbClr val="0097A7"/>
                </a:solidFill>
                <a:latin typeface="Open Sans"/>
                <a:ea typeface="Open Sans"/>
                <a:cs typeface="Open Sans"/>
                <a:sym typeface="Open Sans"/>
                <a:hlinkClick r:id="rId5">
                  <a:extLst>
                    <a:ext uri="{A12FA001-AC4F-418D-AE19-62706E023703}">
                      <ahyp:hlinkClr val="tx"/>
                    </a:ext>
                  </a:extLst>
                </a:hlinkClick>
              </a:rPr>
              <a:t>https://tinyurl.com/openedrec</a:t>
            </a:r>
            <a:r>
              <a:rPr b="0" i="0" lang="en-US" sz="1200" u="none" cap="none" strike="noStrike">
                <a:solidFill>
                  <a:srgbClr val="45BEDF"/>
                </a:solidFill>
                <a:latin typeface="Open Sans"/>
                <a:ea typeface="Open Sans"/>
                <a:cs typeface="Open Sans"/>
                <a:sym typeface="Open Sans"/>
              </a:rPr>
              <a:t> </a:t>
            </a:r>
            <a:endParaRPr b="1" i="0" sz="1100" u="none" cap="none" strike="noStrike">
              <a:solidFill>
                <a:srgbClr val="45BEDF"/>
              </a:solidFill>
              <a:latin typeface="Open Sans"/>
              <a:ea typeface="Open Sans"/>
              <a:cs typeface="Open Sans"/>
              <a:sym typeface="Open Sans"/>
            </a:endParaRPr>
          </a:p>
        </p:txBody>
      </p:sp>
      <p:sp>
        <p:nvSpPr>
          <p:cNvPr id="171" name="Google Shape;171;p10"/>
          <p:cNvSpPr txBox="1"/>
          <p:nvPr/>
        </p:nvSpPr>
        <p:spPr>
          <a:xfrm>
            <a:off x="275897" y="259250"/>
            <a:ext cx="1858800" cy="815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US" sz="2300" u="none" cap="none" strike="noStrike">
                <a:solidFill>
                  <a:srgbClr val="FFFFFF"/>
                </a:solidFill>
                <a:latin typeface="Open Sans"/>
                <a:ea typeface="Open Sans"/>
                <a:cs typeface="Open Sans"/>
                <a:sym typeface="Open Sans"/>
              </a:rPr>
              <a:t>BHA</a:t>
            </a:r>
            <a:r>
              <a:rPr b="1" i="0" lang="en-US" sz="2400" u="none" cap="none" strike="noStrike">
                <a:solidFill>
                  <a:srgbClr val="004993"/>
                </a:solidFill>
                <a:latin typeface="Open Sans"/>
                <a:ea typeface="Open Sans"/>
                <a:cs typeface="Open Sans"/>
                <a:sym typeface="Open Sans"/>
              </a:rPr>
              <a:t>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rgbClr val="FFFFFF"/>
                </a:solidFill>
                <a:latin typeface="Open Sans"/>
                <a:ea typeface="Open Sans"/>
                <a:cs typeface="Open Sans"/>
                <a:sym typeface="Open Sans"/>
              </a:rPr>
              <a:t>THEMELORE </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5" name="Shape 175"/>
        <p:cNvGrpSpPr/>
        <p:nvPr/>
      </p:nvGrpSpPr>
      <p:grpSpPr>
        <a:xfrm>
          <a:off x="0" y="0"/>
          <a:ext cx="0" cy="0"/>
          <a:chOff x="0" y="0"/>
          <a:chExt cx="0" cy="0"/>
        </a:xfrm>
      </p:grpSpPr>
      <p:sp>
        <p:nvSpPr>
          <p:cNvPr id="176" name="Google Shape;176;p11"/>
          <p:cNvSpPr txBox="1"/>
          <p:nvPr/>
        </p:nvSpPr>
        <p:spPr>
          <a:xfrm>
            <a:off x="2463825" y="207375"/>
            <a:ext cx="6353700" cy="1417200"/>
          </a:xfrm>
          <a:prstGeom prst="rect">
            <a:avLst/>
          </a:prstGeom>
          <a:noFill/>
          <a:ln>
            <a:noFill/>
          </a:ln>
        </p:spPr>
        <p:txBody>
          <a:bodyPr anchorCtr="0" anchor="t" bIns="91425" lIns="91425" spcFirstLastPara="1" rIns="91425" wrap="square" tIns="91425">
            <a:spAutoFit/>
          </a:bodyPr>
          <a:lstStyle/>
          <a:p>
            <a:pPr indent="0" lvl="0" marL="0" marR="0" rtl="0" algn="l">
              <a:lnSpc>
                <a:spcPct val="91000"/>
              </a:lnSpc>
              <a:spcBef>
                <a:spcPts val="3800"/>
              </a:spcBef>
              <a:spcAft>
                <a:spcPts val="3800"/>
              </a:spcAft>
              <a:buClr>
                <a:srgbClr val="000000"/>
              </a:buClr>
              <a:buSzPts val="2200"/>
              <a:buFont typeface="Arial"/>
              <a:buNone/>
            </a:pPr>
            <a:r>
              <a:rPr b="1" lang="en-US" sz="2200">
                <a:solidFill>
                  <a:srgbClr val="004993"/>
                </a:solidFill>
                <a:latin typeface="Open Sans"/>
                <a:ea typeface="Open Sans"/>
                <a:cs typeface="Open Sans"/>
                <a:sym typeface="Open Sans"/>
              </a:rPr>
              <a:t>Arsimit </a:t>
            </a:r>
            <a:r>
              <a:rPr b="1" i="0" lang="en-US" sz="2200" u="none" cap="none" strike="noStrike">
                <a:solidFill>
                  <a:srgbClr val="004993"/>
                </a:solidFill>
                <a:latin typeface="Open Sans"/>
                <a:ea typeface="Open Sans"/>
                <a:cs typeface="Open Sans"/>
                <a:sym typeface="Open Sans"/>
              </a:rPr>
              <a:t>të Hapur</a:t>
            </a:r>
            <a:r>
              <a:rPr b="0" i="0" lang="en-US" sz="950" u="none" cap="none" strike="noStrike">
                <a:solidFill>
                  <a:schemeClr val="dk1"/>
                </a:solidFill>
                <a:highlight>
                  <a:srgbClr val="FFFFFF"/>
                </a:highlight>
                <a:latin typeface="Arial"/>
                <a:ea typeface="Arial"/>
                <a:cs typeface="Arial"/>
                <a:sym typeface="Arial"/>
              </a:rPr>
              <a:t> </a:t>
            </a:r>
            <a:r>
              <a:rPr b="1" i="0" lang="en-US" sz="2200" u="none" cap="none" strike="noStrike">
                <a:solidFill>
                  <a:srgbClr val="45BEDF"/>
                </a:solidFill>
                <a:latin typeface="Open Sans"/>
                <a:ea typeface="Open Sans"/>
                <a:cs typeface="Open Sans"/>
                <a:sym typeface="Open Sans"/>
              </a:rPr>
              <a:t>=</a:t>
            </a:r>
            <a:r>
              <a:rPr b="0" i="0" lang="en-US" sz="950" u="none" cap="none" strike="noStrike">
                <a:solidFill>
                  <a:schemeClr val="dk1"/>
                </a:solidFill>
                <a:highlight>
                  <a:srgbClr val="FFFFFF"/>
                </a:highlight>
                <a:latin typeface="Arial"/>
                <a:ea typeface="Arial"/>
                <a:cs typeface="Arial"/>
                <a:sym typeface="Arial"/>
              </a:rPr>
              <a:t> </a:t>
            </a:r>
            <a:r>
              <a:rPr b="1" i="0" lang="en-US" sz="2200" u="none" cap="none" strike="noStrike">
                <a:solidFill>
                  <a:srgbClr val="004993"/>
                </a:solidFill>
                <a:latin typeface="Open Sans"/>
                <a:ea typeface="Open Sans"/>
                <a:cs typeface="Open Sans"/>
                <a:sym typeface="Open Sans"/>
              </a:rPr>
              <a:t>BHA </a:t>
            </a:r>
            <a:r>
              <a:rPr b="1" i="0" lang="en-US" sz="2200" u="none" cap="none" strike="noStrike">
                <a:solidFill>
                  <a:srgbClr val="45BEDF"/>
                </a:solidFill>
                <a:latin typeface="Open Sans"/>
                <a:ea typeface="Open Sans"/>
                <a:cs typeface="Open Sans"/>
                <a:sym typeface="Open Sans"/>
              </a:rPr>
              <a:t>+</a:t>
            </a:r>
            <a:r>
              <a:rPr b="1" i="0" lang="en-US" sz="1200" u="none" cap="none" strike="noStrike">
                <a:solidFill>
                  <a:srgbClr val="45BEDF"/>
                </a:solidFill>
                <a:latin typeface="Open Sans"/>
                <a:ea typeface="Open Sans"/>
                <a:cs typeface="Open Sans"/>
                <a:sym typeface="Open Sans"/>
              </a:rPr>
              <a:t> </a:t>
            </a:r>
            <a:r>
              <a:rPr b="1" i="0" lang="en-US" sz="2200" u="none" cap="none" strike="noStrike">
                <a:solidFill>
                  <a:srgbClr val="004993"/>
                </a:solidFill>
                <a:latin typeface="Open Sans"/>
                <a:ea typeface="Open Sans"/>
                <a:cs typeface="Open Sans"/>
                <a:sym typeface="Open Sans"/>
              </a:rPr>
              <a:t>metodologjitë e duhura pedagogjike </a:t>
            </a:r>
            <a:r>
              <a:rPr b="1" i="0" lang="en-US" sz="2200" u="none" cap="none" strike="noStrike">
                <a:solidFill>
                  <a:srgbClr val="45BEDF"/>
                </a:solidFill>
                <a:latin typeface="Open Sans"/>
                <a:ea typeface="Open Sans"/>
                <a:cs typeface="Open Sans"/>
                <a:sym typeface="Open Sans"/>
              </a:rPr>
              <a:t>+ </a:t>
            </a:r>
            <a:r>
              <a:rPr b="1" i="0" lang="en-US" sz="2200" u="none" cap="none" strike="noStrike">
                <a:solidFill>
                  <a:srgbClr val="004993"/>
                </a:solidFill>
                <a:latin typeface="Open Sans"/>
                <a:ea typeface="Open Sans"/>
                <a:cs typeface="Open Sans"/>
                <a:sym typeface="Open Sans"/>
              </a:rPr>
              <a:t>objektivat mësimore të mirëdizajnuara </a:t>
            </a:r>
            <a:r>
              <a:rPr b="1" i="0" lang="en-US" sz="2200" u="none" cap="none" strike="noStrike">
                <a:solidFill>
                  <a:srgbClr val="45BEDF"/>
                </a:solidFill>
                <a:latin typeface="Open Sans"/>
                <a:ea typeface="Open Sans"/>
                <a:cs typeface="Open Sans"/>
                <a:sym typeface="Open Sans"/>
              </a:rPr>
              <a:t>+</a:t>
            </a:r>
            <a:r>
              <a:rPr b="1" i="0" lang="en-US" sz="2200" u="none" cap="none" strike="noStrike">
                <a:solidFill>
                  <a:srgbClr val="004993"/>
                </a:solidFill>
                <a:latin typeface="Open Sans"/>
                <a:ea typeface="Open Sans"/>
                <a:cs typeface="Open Sans"/>
                <a:sym typeface="Open Sans"/>
              </a:rPr>
              <a:t> shumëllojshmëria e aktiviteteve mësimore </a:t>
            </a:r>
            <a:r>
              <a:rPr b="1" i="0" lang="en-US" sz="2200" u="none" cap="none" strike="noStrike">
                <a:solidFill>
                  <a:srgbClr val="45BEDF"/>
                </a:solidFill>
                <a:latin typeface="Open Sans"/>
                <a:ea typeface="Open Sans"/>
                <a:cs typeface="Open Sans"/>
                <a:sym typeface="Open Sans"/>
              </a:rPr>
              <a:t>=</a:t>
            </a:r>
            <a:endParaRPr b="1" i="0" sz="2200" u="none" cap="none" strike="noStrike">
              <a:solidFill>
                <a:srgbClr val="45BEDF"/>
              </a:solidFill>
              <a:latin typeface="Open Sans"/>
              <a:ea typeface="Open Sans"/>
              <a:cs typeface="Open Sans"/>
              <a:sym typeface="Open Sans"/>
            </a:endParaRPr>
          </a:p>
        </p:txBody>
      </p:sp>
      <p:sp>
        <p:nvSpPr>
          <p:cNvPr id="177" name="Google Shape;177;p1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p11"/>
          <p:cNvSpPr txBox="1"/>
          <p:nvPr/>
        </p:nvSpPr>
        <p:spPr>
          <a:xfrm>
            <a:off x="2519000" y="1901811"/>
            <a:ext cx="5308500" cy="1989745"/>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700"/>
              <a:buFont typeface="Arial"/>
              <a:buNone/>
            </a:pPr>
            <a:r>
              <a:rPr b="0" i="0" lang="en-US" sz="1700" u="none" cap="none" strike="noStrike">
                <a:solidFill>
                  <a:srgbClr val="004993"/>
                </a:solidFill>
                <a:latin typeface="Open Sans"/>
                <a:ea typeface="Open Sans"/>
                <a:cs typeface="Open Sans"/>
                <a:sym typeface="Open Sans"/>
              </a:rPr>
              <a:t>“Një gamë më e gjërë opsionesh inovative pedagogjike për të angazhuar ashtu si edukatorët edhe nxënësit për t'u bërë pjesëmarrës më aktiv në proceset arsimore dhe krijues të përmbajtjes si anëtarë të shoqërive dhe dijes të ndryshme dhe gjithëpërfshirëse.“</a:t>
            </a:r>
            <a:endParaRPr b="0" i="0" sz="1600" u="none" cap="none" strike="noStrike">
              <a:solidFill>
                <a:srgbClr val="000000"/>
              </a:solidFill>
              <a:latin typeface="Arial"/>
              <a:ea typeface="Arial"/>
              <a:cs typeface="Arial"/>
              <a:sym typeface="Arial"/>
            </a:endParaRPr>
          </a:p>
        </p:txBody>
      </p:sp>
      <p:pic>
        <p:nvPicPr>
          <p:cNvPr id="179" name="Google Shape;179;p1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80" name="Google Shape;180;p1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81" name="Google Shape;181;p11"/>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82" name="Google Shape;182;p11"/>
          <p:cNvSpPr txBox="1"/>
          <p:nvPr/>
        </p:nvSpPr>
        <p:spPr>
          <a:xfrm>
            <a:off x="2602050" y="4037325"/>
            <a:ext cx="5163300" cy="519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45BEDF"/>
                </a:solidFill>
                <a:latin typeface="Open Sans"/>
                <a:ea typeface="Open Sans"/>
                <a:cs typeface="Open Sans"/>
                <a:sym typeface="Open Sans"/>
              </a:rPr>
              <a:t>Nga Rekomandimi i UNESCO-s mbi Burimet e Hapura Arsimore</a:t>
            </a:r>
            <a:endParaRPr b="1" i="0" sz="12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US" sz="1200" u="sng" cap="none" strike="noStrike">
                <a:solidFill>
                  <a:srgbClr val="0097A7"/>
                </a:solidFill>
                <a:latin typeface="Open Sans"/>
                <a:ea typeface="Open Sans"/>
                <a:cs typeface="Open Sans"/>
                <a:sym typeface="Open Sans"/>
                <a:hlinkClick r:id="rId5">
                  <a:extLst>
                    <a:ext uri="{A12FA001-AC4F-418D-AE19-62706E023703}">
                      <ahyp:hlinkClr val="tx"/>
                    </a:ext>
                  </a:extLst>
                </a:hlinkClick>
              </a:rPr>
              <a:t>https://tinyurl.com/openedrec</a:t>
            </a:r>
            <a:r>
              <a:rPr b="0" i="0" lang="en-US" sz="1200" u="none" cap="none" strike="noStrike">
                <a:solidFill>
                  <a:srgbClr val="45BEDF"/>
                </a:solidFill>
                <a:latin typeface="Open Sans"/>
                <a:ea typeface="Open Sans"/>
                <a:cs typeface="Open Sans"/>
                <a:sym typeface="Open Sans"/>
              </a:rPr>
              <a:t> </a:t>
            </a:r>
            <a:endParaRPr b="1" i="0" sz="1100" u="none" cap="none" strike="noStrike">
              <a:solidFill>
                <a:srgbClr val="45BEDF"/>
              </a:solidFill>
              <a:latin typeface="Open Sans"/>
              <a:ea typeface="Open Sans"/>
              <a:cs typeface="Open Sans"/>
              <a:sym typeface="Open Sans"/>
            </a:endParaRPr>
          </a:p>
        </p:txBody>
      </p:sp>
      <p:sp>
        <p:nvSpPr>
          <p:cNvPr id="183" name="Google Shape;183;p11"/>
          <p:cNvSpPr txBox="1"/>
          <p:nvPr/>
        </p:nvSpPr>
        <p:spPr>
          <a:xfrm>
            <a:off x="275897" y="259250"/>
            <a:ext cx="1858800" cy="815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US" sz="2300" u="none" cap="none" strike="noStrike">
                <a:solidFill>
                  <a:srgbClr val="FFFFFF"/>
                </a:solidFill>
                <a:latin typeface="Open Sans"/>
                <a:ea typeface="Open Sans"/>
                <a:cs typeface="Open Sans"/>
                <a:sym typeface="Open Sans"/>
              </a:rPr>
              <a:t>BHA</a:t>
            </a:r>
            <a:r>
              <a:rPr b="1" i="0" lang="en-US" sz="2400" u="none" cap="none" strike="noStrike">
                <a:solidFill>
                  <a:srgbClr val="004993"/>
                </a:solidFill>
                <a:latin typeface="Open Sans"/>
                <a:ea typeface="Open Sans"/>
                <a:cs typeface="Open Sans"/>
                <a:sym typeface="Open Sans"/>
              </a:rPr>
              <a:t>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rgbClr val="FFFFFF"/>
                </a:solidFill>
                <a:latin typeface="Open Sans"/>
                <a:ea typeface="Open Sans"/>
                <a:cs typeface="Open Sans"/>
                <a:sym typeface="Open Sans"/>
              </a:rPr>
              <a:t>THEMELORE </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7" name="Shape 187"/>
        <p:cNvGrpSpPr/>
        <p:nvPr/>
      </p:nvGrpSpPr>
      <p:grpSpPr>
        <a:xfrm>
          <a:off x="0" y="0"/>
          <a:ext cx="0" cy="0"/>
          <a:chOff x="0" y="0"/>
          <a:chExt cx="0" cy="0"/>
        </a:xfrm>
      </p:grpSpPr>
      <p:sp>
        <p:nvSpPr>
          <p:cNvPr id="188" name="Google Shape;188;p1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1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1" name="Google Shape;191;p1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92" name="Google Shape;192;p1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193" name="Google Shape;193;p12"/>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chemeClr val="lt1"/>
                </a:solidFill>
                <a:latin typeface="Open Sans"/>
                <a:ea typeface="Open Sans"/>
                <a:cs typeface="Open Sans"/>
                <a:sym typeface="Open Sans"/>
              </a:rPr>
              <a:t>Përfitimet e Arsimit të Hapur për </a:t>
            </a:r>
            <a:r>
              <a:rPr b="1" i="0" lang="en-US" sz="2700" u="none" cap="none" strike="noStrike">
                <a:solidFill>
                  <a:srgbClr val="FFDE59"/>
                </a:solidFill>
                <a:latin typeface="Open Sans"/>
                <a:ea typeface="Open Sans"/>
                <a:cs typeface="Open Sans"/>
                <a:sym typeface="Open Sans"/>
              </a:rPr>
              <a:t>studentët</a:t>
            </a:r>
            <a:endParaRPr b="1" i="0" sz="2700" u="none" cap="none" strike="noStrike">
              <a:solidFill>
                <a:srgbClr val="FFDE59"/>
              </a:solidFill>
              <a:latin typeface="Open Sans"/>
              <a:ea typeface="Open Sans"/>
              <a:cs typeface="Open Sans"/>
              <a:sym typeface="Open Sans"/>
            </a:endParaRPr>
          </a:p>
        </p:txBody>
      </p:sp>
      <p:sp>
        <p:nvSpPr>
          <p:cNvPr id="194" name="Google Shape;194;p12"/>
          <p:cNvSpPr txBox="1"/>
          <p:nvPr/>
        </p:nvSpPr>
        <p:spPr>
          <a:xfrm>
            <a:off x="3163075" y="55025"/>
            <a:ext cx="5927400" cy="440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rgbClr val="000000"/>
              </a:buClr>
              <a:buSzPts val="1300"/>
              <a:buFont typeface="Arial"/>
              <a:buNone/>
            </a:pPr>
            <a:r>
              <a:rPr b="1" i="0" lang="en-US" sz="1300" u="none" cap="none" strike="noStrike">
                <a:solidFill>
                  <a:srgbClr val="004993"/>
                </a:solidFill>
                <a:latin typeface="Open Sans"/>
                <a:ea typeface="Open Sans"/>
                <a:cs typeface="Open Sans"/>
                <a:sym typeface="Open Sans"/>
              </a:rPr>
              <a:t>Sigurojnë qasje të qëndrueshme: </a:t>
            </a:r>
            <a:r>
              <a:rPr b="0" i="0" lang="en-US" sz="1300" u="none" cap="none" strike="noStrike">
                <a:solidFill>
                  <a:srgbClr val="004993"/>
                </a:solidFill>
                <a:latin typeface="Open Sans"/>
                <a:ea typeface="Open Sans"/>
                <a:cs typeface="Open Sans"/>
                <a:sym typeface="Open Sans"/>
              </a:rPr>
              <a:t>Studentët do të jenë në gjendje të qasen në burime edhe pasi të kenë përfunduar kursin e tyre.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US" sz="1300" u="none" cap="none" strike="noStrike">
                <a:solidFill>
                  <a:srgbClr val="004993"/>
                </a:solidFill>
                <a:latin typeface="Open Sans"/>
                <a:ea typeface="Open Sans"/>
                <a:cs typeface="Open Sans"/>
                <a:sym typeface="Open Sans"/>
              </a:rPr>
              <a:t>Mbështesin përfshirjen: </a:t>
            </a:r>
            <a:r>
              <a:rPr b="0" i="0" lang="en-US" sz="1300" u="none" cap="none" strike="noStrike">
                <a:solidFill>
                  <a:srgbClr val="004993"/>
                </a:solidFill>
                <a:latin typeface="Open Sans"/>
                <a:ea typeface="Open Sans"/>
                <a:cs typeface="Open Sans"/>
                <a:sym typeface="Open Sans"/>
              </a:rPr>
              <a:t>BHA mund të përshtatet për të pasqyruar profilet dhe skenarët e studentit, adresimin e nevojave për përfshirje në nivele të ndryshme.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lang="en-US" sz="1300">
                <a:solidFill>
                  <a:srgbClr val="004993"/>
                </a:solidFill>
                <a:latin typeface="Open Sans"/>
                <a:ea typeface="Open Sans"/>
                <a:cs typeface="Open Sans"/>
                <a:sym typeface="Open Sans"/>
              </a:rPr>
              <a:t>Promovojnë shumëllojshmërinë e të mësuarit: </a:t>
            </a:r>
            <a:r>
              <a:rPr lang="en-US" sz="1300">
                <a:solidFill>
                  <a:srgbClr val="004993"/>
                </a:solidFill>
                <a:latin typeface="Open Sans"/>
                <a:ea typeface="Open Sans"/>
                <a:cs typeface="Open Sans"/>
                <a:sym typeface="Open Sans"/>
              </a:rPr>
              <a:t>BHA janë të qasshëm nga çdo vend në çdo kohë në mënyrë të përsëritur (dhe mos e nënvlerësoni vlerën e përsëritjes!) dhe nga një sërë pajisjesh dhe formatesh. BHA gjithashtu mbështesin mjediset e të mësuarit joformal dhe më pak formal.</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US" sz="1300" u="none" cap="none" strike="noStrike">
                <a:solidFill>
                  <a:srgbClr val="004993"/>
                </a:solidFill>
                <a:latin typeface="Open Sans"/>
                <a:ea typeface="Open Sans"/>
                <a:cs typeface="Open Sans"/>
                <a:sym typeface="Open Sans"/>
              </a:rPr>
              <a:t>Promovojnë të mësuarit gjatë gjithë jetës: </a:t>
            </a:r>
            <a:r>
              <a:rPr b="0" i="0" lang="en-US" sz="1300" u="none" cap="none" strike="noStrike">
                <a:solidFill>
                  <a:srgbClr val="004993"/>
                </a:solidFill>
                <a:latin typeface="Open Sans"/>
                <a:ea typeface="Open Sans"/>
                <a:cs typeface="Open Sans"/>
                <a:sym typeface="Open Sans"/>
              </a:rPr>
              <a:t>BHA janë në disponueshme për gjithë në të gjitha moshat, kurdo që dikush dëshiron të mësojë diçka apo të kthehet pas në diçka për të rifreskuar kujtesën e saj.</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en-US" sz="1300" u="none" cap="none" strike="noStrike">
                <a:solidFill>
                  <a:srgbClr val="004993"/>
                </a:solidFill>
                <a:latin typeface="Open Sans"/>
                <a:ea typeface="Open Sans"/>
                <a:cs typeface="Open Sans"/>
                <a:sym typeface="Open Sans"/>
              </a:rPr>
              <a:t>Kursimi i shpenzimeve: </a:t>
            </a:r>
            <a:r>
              <a:rPr b="0" i="0" lang="en-US" sz="1300" u="none" cap="none" strike="noStrike">
                <a:solidFill>
                  <a:srgbClr val="004993"/>
                </a:solidFill>
                <a:latin typeface="Open Sans"/>
                <a:ea typeface="Open Sans"/>
                <a:cs typeface="Open Sans"/>
                <a:sym typeface="Open Sans"/>
              </a:rPr>
              <a:t>Etiketat e çmimeve të larta mund t'i bëjnë studentët të përdorin versione më të vjetra të botimeve të caktuara, me BHA kjo nuk është problem.</a:t>
            </a:r>
            <a:endParaRPr b="0" i="0" sz="16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8" name="Shape 198"/>
        <p:cNvGrpSpPr/>
        <p:nvPr/>
      </p:nvGrpSpPr>
      <p:grpSpPr>
        <a:xfrm>
          <a:off x="0" y="0"/>
          <a:ext cx="0" cy="0"/>
          <a:chOff x="0" y="0"/>
          <a:chExt cx="0" cy="0"/>
        </a:xfrm>
      </p:grpSpPr>
      <p:sp>
        <p:nvSpPr>
          <p:cNvPr id="199" name="Google Shape;199;p1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1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13"/>
          <p:cNvSpPr txBox="1"/>
          <p:nvPr/>
        </p:nvSpPr>
        <p:spPr>
          <a:xfrm>
            <a:off x="3214225" y="1367388"/>
            <a:ext cx="5439300" cy="179020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Sigurojnë qasje të qëndrueshme: </a:t>
            </a:r>
            <a:r>
              <a:rPr b="0" i="0" lang="en-US" sz="2400" u="none" cap="none" strike="noStrike">
                <a:solidFill>
                  <a:srgbClr val="004993"/>
                </a:solidFill>
                <a:latin typeface="Open Sans"/>
                <a:ea typeface="Open Sans"/>
                <a:cs typeface="Open Sans"/>
                <a:sym typeface="Open Sans"/>
              </a:rPr>
              <a:t>Studentët do të jenë në gjendje të qasen në burime edhe pasi të kenë përfunduar kursin e tyre.</a:t>
            </a:r>
            <a:endParaRPr b="0" i="0" sz="2400" u="none" cap="none" strike="noStrike">
              <a:solidFill>
                <a:srgbClr val="004993"/>
              </a:solidFill>
              <a:latin typeface="Open Sans"/>
              <a:ea typeface="Open Sans"/>
              <a:cs typeface="Open Sans"/>
              <a:sym typeface="Open Sans"/>
            </a:endParaRPr>
          </a:p>
        </p:txBody>
      </p:sp>
      <p:cxnSp>
        <p:nvCxnSpPr>
          <p:cNvPr id="202" name="Google Shape;202;p1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03" name="Google Shape;203;p1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04" name="Google Shape;204;p1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p13"/>
          <p:cNvSpPr txBox="1"/>
          <p:nvPr/>
        </p:nvSpPr>
        <p:spPr>
          <a:xfrm>
            <a:off x="232200" y="1505375"/>
            <a:ext cx="2331900" cy="15142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chemeClr val="lt1"/>
                </a:solidFill>
                <a:latin typeface="Open Sans"/>
                <a:ea typeface="Open Sans"/>
                <a:cs typeface="Open Sans"/>
                <a:sym typeface="Open Sans"/>
              </a:rPr>
              <a:t>Përfitimet e Arsimit të Hapur për </a:t>
            </a:r>
            <a:r>
              <a:rPr b="1" i="0" lang="en-US" sz="2700" u="none" cap="none" strike="noStrike">
                <a:solidFill>
                  <a:srgbClr val="FFDE59"/>
                </a:solidFill>
                <a:latin typeface="Open Sans"/>
                <a:ea typeface="Open Sans"/>
                <a:cs typeface="Open Sans"/>
                <a:sym typeface="Open Sans"/>
              </a:rPr>
              <a:t>studentët</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9" name="Shape 209"/>
        <p:cNvGrpSpPr/>
        <p:nvPr/>
      </p:nvGrpSpPr>
      <p:grpSpPr>
        <a:xfrm>
          <a:off x="0" y="0"/>
          <a:ext cx="0" cy="0"/>
          <a:chOff x="0" y="0"/>
          <a:chExt cx="0" cy="0"/>
        </a:xfrm>
      </p:grpSpPr>
      <p:sp>
        <p:nvSpPr>
          <p:cNvPr id="210" name="Google Shape;210;p1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1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p14"/>
          <p:cNvSpPr txBox="1"/>
          <p:nvPr/>
        </p:nvSpPr>
        <p:spPr>
          <a:xfrm>
            <a:off x="3202900" y="1221900"/>
            <a:ext cx="54507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Mbështesin përfshirjen</a:t>
            </a:r>
            <a:r>
              <a:rPr b="0" i="0" lang="en-US" sz="2400" u="none" cap="none" strike="noStrike">
                <a:solidFill>
                  <a:srgbClr val="004993"/>
                </a:solidFill>
                <a:latin typeface="Open Sans"/>
                <a:ea typeface="Open Sans"/>
                <a:cs typeface="Open Sans"/>
                <a:sym typeface="Open Sans"/>
              </a:rPr>
              <a:t>: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4993"/>
                </a:solidFill>
                <a:latin typeface="Open Sans"/>
                <a:ea typeface="Open Sans"/>
                <a:cs typeface="Open Sans"/>
                <a:sym typeface="Open Sans"/>
              </a:rPr>
              <a:t>BHA mund të përshtatet për të pasqyruar profilet dhe skenarët e studentit, adresimin e nevojave për përfshirje në nivele të ndryshme.</a:t>
            </a:r>
            <a:endParaRPr b="0" i="0" sz="2400" u="none" cap="none" strike="noStrike">
              <a:solidFill>
                <a:srgbClr val="004993"/>
              </a:solidFill>
              <a:latin typeface="Open Sans"/>
              <a:ea typeface="Open Sans"/>
              <a:cs typeface="Open Sans"/>
              <a:sym typeface="Open Sans"/>
            </a:endParaRPr>
          </a:p>
        </p:txBody>
      </p:sp>
      <p:cxnSp>
        <p:nvCxnSpPr>
          <p:cNvPr id="213" name="Google Shape;213;p1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14" name="Google Shape;214;p1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15" name="Google Shape;215;p1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14"/>
          <p:cNvSpPr txBox="1"/>
          <p:nvPr/>
        </p:nvSpPr>
        <p:spPr>
          <a:xfrm>
            <a:off x="232200" y="1505375"/>
            <a:ext cx="2331900" cy="15142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chemeClr val="lt1"/>
                </a:solidFill>
                <a:latin typeface="Open Sans"/>
                <a:ea typeface="Open Sans"/>
                <a:cs typeface="Open Sans"/>
                <a:sym typeface="Open Sans"/>
              </a:rPr>
              <a:t>Përfitimet e Arsimit të Hapur për </a:t>
            </a:r>
            <a:r>
              <a:rPr b="1" i="0" lang="en-US" sz="2700" u="none" cap="none" strike="noStrike">
                <a:solidFill>
                  <a:srgbClr val="FFDE59"/>
                </a:solidFill>
                <a:latin typeface="Open Sans"/>
                <a:ea typeface="Open Sans"/>
                <a:cs typeface="Open Sans"/>
                <a:sym typeface="Open Sans"/>
              </a:rPr>
              <a:t>studentët</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20" name="Shape 220"/>
        <p:cNvGrpSpPr/>
        <p:nvPr/>
      </p:nvGrpSpPr>
      <p:grpSpPr>
        <a:xfrm>
          <a:off x="0" y="0"/>
          <a:ext cx="0" cy="0"/>
          <a:chOff x="0" y="0"/>
          <a:chExt cx="0" cy="0"/>
        </a:xfrm>
      </p:grpSpPr>
      <p:sp>
        <p:nvSpPr>
          <p:cNvPr id="221" name="Google Shape;221;p1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1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 name="Google Shape;223;p15"/>
          <p:cNvSpPr txBox="1"/>
          <p:nvPr/>
        </p:nvSpPr>
        <p:spPr>
          <a:xfrm>
            <a:off x="3194075" y="322976"/>
            <a:ext cx="54450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Promovojnë shumëllojshmërinë e të mësuarit: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4993"/>
                </a:solidFill>
                <a:latin typeface="Open Sans"/>
                <a:ea typeface="Open Sans"/>
                <a:cs typeface="Open Sans"/>
                <a:sym typeface="Open Sans"/>
              </a:rPr>
              <a:t>BHA janë të qasshëm nga çdo vend në çdo kohë në mënyrë të përsëritur (dhe mos e nënvlerësoni vlerën e përsëritjes!) dhe formojnë një sërë pajisjesh dhe formatesh. </a:t>
            </a:r>
            <a:r>
              <a:rPr lang="en-US" sz="2400">
                <a:solidFill>
                  <a:srgbClr val="004993"/>
                </a:solidFill>
                <a:latin typeface="Open Sans"/>
                <a:ea typeface="Open Sans"/>
                <a:cs typeface="Open Sans"/>
                <a:sym typeface="Open Sans"/>
              </a:rPr>
              <a:t>BHA gjithashtu mbështesin mjediset e të mësuarit joformal dhe më pak formal.</a:t>
            </a:r>
            <a:endParaRPr sz="2400">
              <a:solidFill>
                <a:srgbClr val="004993"/>
              </a:solidFill>
              <a:latin typeface="Open Sans"/>
              <a:ea typeface="Open Sans"/>
              <a:cs typeface="Open Sans"/>
              <a:sym typeface="Open Sans"/>
            </a:endParaRPr>
          </a:p>
        </p:txBody>
      </p:sp>
      <p:cxnSp>
        <p:nvCxnSpPr>
          <p:cNvPr id="224" name="Google Shape;224;p1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25" name="Google Shape;225;p1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26" name="Google Shape;226;p1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p15"/>
          <p:cNvSpPr txBox="1"/>
          <p:nvPr/>
        </p:nvSpPr>
        <p:spPr>
          <a:xfrm>
            <a:off x="232200" y="1505375"/>
            <a:ext cx="2331900" cy="15142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chemeClr val="lt1"/>
                </a:solidFill>
                <a:latin typeface="Open Sans"/>
                <a:ea typeface="Open Sans"/>
                <a:cs typeface="Open Sans"/>
                <a:sym typeface="Open Sans"/>
              </a:rPr>
              <a:t>Përfitimet e Arsimit të Hapur për </a:t>
            </a:r>
            <a:r>
              <a:rPr b="1" i="0" lang="en-US" sz="2700" u="none" cap="none" strike="noStrike">
                <a:solidFill>
                  <a:srgbClr val="FFDE59"/>
                </a:solidFill>
                <a:latin typeface="Open Sans"/>
                <a:ea typeface="Open Sans"/>
                <a:cs typeface="Open Sans"/>
                <a:sym typeface="Open Sans"/>
              </a:rPr>
              <a:t>studentët</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1" name="Shape 231"/>
        <p:cNvGrpSpPr/>
        <p:nvPr/>
      </p:nvGrpSpPr>
      <p:grpSpPr>
        <a:xfrm>
          <a:off x="0" y="0"/>
          <a:ext cx="0" cy="0"/>
          <a:chOff x="0" y="0"/>
          <a:chExt cx="0" cy="0"/>
        </a:xfrm>
      </p:grpSpPr>
      <p:sp>
        <p:nvSpPr>
          <p:cNvPr id="232" name="Google Shape;232;p1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1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 name="Google Shape;234;p16"/>
          <p:cNvSpPr txBox="1"/>
          <p:nvPr/>
        </p:nvSpPr>
        <p:spPr>
          <a:xfrm>
            <a:off x="3215575" y="877513"/>
            <a:ext cx="54450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Promovojnë të mësuarit gjatë gjithë jetës: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4993"/>
                </a:solidFill>
                <a:latin typeface="Open Sans"/>
                <a:ea typeface="Open Sans"/>
                <a:cs typeface="Open Sans"/>
                <a:sym typeface="Open Sans"/>
              </a:rPr>
              <a:t>BHA janë të disponueshme për të gjithë në të gjitha moshat, në çdo kohë kur dikush dëshiron të mësojë diçka apo të kthehet pas në diçka për të rifreskuar kujtimin për atë.</a:t>
            </a:r>
            <a:endParaRPr b="0" i="0" sz="2400" u="none" cap="none" strike="noStrike">
              <a:solidFill>
                <a:srgbClr val="004993"/>
              </a:solidFill>
              <a:latin typeface="Open Sans"/>
              <a:ea typeface="Open Sans"/>
              <a:cs typeface="Open Sans"/>
              <a:sym typeface="Open Sans"/>
            </a:endParaRPr>
          </a:p>
        </p:txBody>
      </p:sp>
      <p:cxnSp>
        <p:nvCxnSpPr>
          <p:cNvPr id="235" name="Google Shape;235;p1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36" name="Google Shape;236;p1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37" name="Google Shape;237;p1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p16"/>
          <p:cNvSpPr txBox="1"/>
          <p:nvPr/>
        </p:nvSpPr>
        <p:spPr>
          <a:xfrm>
            <a:off x="232200" y="1505375"/>
            <a:ext cx="2331900" cy="15142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chemeClr val="lt1"/>
                </a:solidFill>
                <a:latin typeface="Open Sans"/>
                <a:ea typeface="Open Sans"/>
                <a:cs typeface="Open Sans"/>
                <a:sym typeface="Open Sans"/>
              </a:rPr>
              <a:t>Përfitimet e Arsimit të</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chemeClr val="lt1"/>
                </a:solidFill>
                <a:latin typeface="Open Sans"/>
                <a:ea typeface="Open Sans"/>
                <a:cs typeface="Open Sans"/>
                <a:sym typeface="Open Sans"/>
              </a:rPr>
              <a:t>Hapur për </a:t>
            </a:r>
            <a:r>
              <a:rPr b="1" i="0" lang="en-US" sz="2700" u="none" cap="none" strike="noStrike">
                <a:solidFill>
                  <a:srgbClr val="FFDE59"/>
                </a:solidFill>
                <a:latin typeface="Open Sans"/>
                <a:ea typeface="Open Sans"/>
                <a:cs typeface="Open Sans"/>
                <a:sym typeface="Open Sans"/>
              </a:rPr>
              <a:t>studentët</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2" name="Shape 242"/>
        <p:cNvGrpSpPr/>
        <p:nvPr/>
      </p:nvGrpSpPr>
      <p:grpSpPr>
        <a:xfrm>
          <a:off x="0" y="0"/>
          <a:ext cx="0" cy="0"/>
          <a:chOff x="0" y="0"/>
          <a:chExt cx="0" cy="0"/>
        </a:xfrm>
      </p:grpSpPr>
      <p:sp>
        <p:nvSpPr>
          <p:cNvPr id="243" name="Google Shape;243;p1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p17"/>
          <p:cNvSpPr txBox="1"/>
          <p:nvPr/>
        </p:nvSpPr>
        <p:spPr>
          <a:xfrm>
            <a:off x="3214225" y="1241800"/>
            <a:ext cx="54054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Kursimi i shpenzimeve: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4993"/>
                </a:solidFill>
                <a:latin typeface="Open Sans"/>
                <a:ea typeface="Open Sans"/>
                <a:cs typeface="Open Sans"/>
                <a:sym typeface="Open Sans"/>
              </a:rPr>
              <a:t>Etiketat e çmimeve të larta mund t'i bëjnë studentët të përdorin versione më të vjetra të botimeve të caktuara, me BHA kjo nuk është problem.</a:t>
            </a:r>
            <a:endParaRPr b="0" i="0" sz="2400" u="none" cap="none" strike="noStrike">
              <a:solidFill>
                <a:srgbClr val="000000"/>
              </a:solidFill>
              <a:latin typeface="Arial"/>
              <a:ea typeface="Arial"/>
              <a:cs typeface="Arial"/>
              <a:sym typeface="Arial"/>
            </a:endParaRPr>
          </a:p>
        </p:txBody>
      </p:sp>
      <p:cxnSp>
        <p:nvCxnSpPr>
          <p:cNvPr id="246" name="Google Shape;246;p1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47" name="Google Shape;247;p1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48" name="Google Shape;248;p1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p17"/>
          <p:cNvSpPr txBox="1"/>
          <p:nvPr/>
        </p:nvSpPr>
        <p:spPr>
          <a:xfrm>
            <a:off x="232200" y="1505375"/>
            <a:ext cx="2331900" cy="15142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chemeClr val="lt1"/>
                </a:solidFill>
                <a:latin typeface="Open Sans"/>
                <a:ea typeface="Open Sans"/>
                <a:cs typeface="Open Sans"/>
                <a:sym typeface="Open Sans"/>
              </a:rPr>
              <a:t>Përfitimet e Arsimit të Hapur për </a:t>
            </a:r>
            <a:r>
              <a:rPr b="1" i="0" lang="en-US" sz="2700" u="none" cap="none" strike="noStrike">
                <a:solidFill>
                  <a:srgbClr val="FFDE59"/>
                </a:solidFill>
                <a:latin typeface="Open Sans"/>
                <a:ea typeface="Open Sans"/>
                <a:cs typeface="Open Sans"/>
                <a:sym typeface="Open Sans"/>
              </a:rPr>
              <a:t>studentët</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3" name="Shape 253"/>
        <p:cNvGrpSpPr/>
        <p:nvPr/>
      </p:nvGrpSpPr>
      <p:grpSpPr>
        <a:xfrm>
          <a:off x="0" y="0"/>
          <a:ext cx="0" cy="0"/>
          <a:chOff x="0" y="0"/>
          <a:chExt cx="0" cy="0"/>
        </a:xfrm>
      </p:grpSpPr>
      <p:sp>
        <p:nvSpPr>
          <p:cNvPr id="254" name="Google Shape;254;p1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 name="Google Shape;256;p18"/>
          <p:cNvSpPr txBox="1"/>
          <p:nvPr/>
        </p:nvSpPr>
        <p:spPr>
          <a:xfrm>
            <a:off x="3208575" y="163150"/>
            <a:ext cx="5171700" cy="3869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i="0" lang="en-US" sz="1400" u="none" cap="none" strike="noStrike">
                <a:solidFill>
                  <a:srgbClr val="004993"/>
                </a:solidFill>
                <a:latin typeface="Open Sans"/>
                <a:ea typeface="Open Sans"/>
                <a:cs typeface="Open Sans"/>
                <a:sym typeface="Open Sans"/>
              </a:rPr>
              <a:t>Rrisin mundësitë e të mësuarit: </a:t>
            </a:r>
            <a:r>
              <a:rPr b="0" i="0" lang="en-US" sz="1400" u="none" cap="none" strike="noStrike">
                <a:solidFill>
                  <a:srgbClr val="004993"/>
                </a:solidFill>
                <a:latin typeface="Open Sans"/>
                <a:ea typeface="Open Sans"/>
                <a:cs typeface="Open Sans"/>
                <a:sym typeface="Open Sans"/>
              </a:rPr>
              <a:t>Studentët që përdorin BHA ia dalin poashtu, ose edhe më mirë se ata që përdorin materiale tradicionale.</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US" sz="1400" u="none" cap="none" strike="noStrike">
                <a:solidFill>
                  <a:srgbClr val="004993"/>
                </a:solidFill>
                <a:latin typeface="Open Sans"/>
                <a:ea typeface="Open Sans"/>
                <a:cs typeface="Open Sans"/>
                <a:sym typeface="Open Sans"/>
              </a:rPr>
              <a:t>Sigurojnë gatishmëri : </a:t>
            </a:r>
            <a:r>
              <a:rPr b="0" i="0" lang="en-US" sz="1400" u="none" cap="none" strike="noStrike">
                <a:solidFill>
                  <a:srgbClr val="004993"/>
                </a:solidFill>
                <a:latin typeface="Open Sans"/>
                <a:ea typeface="Open Sans"/>
                <a:cs typeface="Open Sans"/>
                <a:sym typeface="Open Sans"/>
              </a:rPr>
              <a:t>BHA mund të jetë të disponueshëm që nga fillimi i kurseve, që nënkupton se studentët mund të fillojnë të punojnë me to menjëherë.</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US" sz="1400" u="none" cap="none" strike="noStrike">
                <a:solidFill>
                  <a:srgbClr val="004993"/>
                </a:solidFill>
                <a:latin typeface="Open Sans"/>
                <a:ea typeface="Open Sans"/>
                <a:cs typeface="Open Sans"/>
                <a:sym typeface="Open Sans"/>
              </a:rPr>
              <a:t>Rrisin cilësinë: </a:t>
            </a:r>
            <a:r>
              <a:rPr b="0" i="0" lang="en-US" sz="1400" u="none" cap="none" strike="noStrike">
                <a:solidFill>
                  <a:srgbClr val="004993"/>
                </a:solidFill>
                <a:latin typeface="Open Sans"/>
                <a:ea typeface="Open Sans"/>
                <a:cs typeface="Open Sans"/>
                <a:sym typeface="Open Sans"/>
              </a:rPr>
              <a:t>BHA lejon rritjen e cilësisë dhe përditësimet e vazhdueshme, bashkë me përhapje të shpejtë, duke siguruar që informacioni në to të jetë i përditësuar.</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US" sz="1400" u="none" cap="none" strike="noStrike">
                <a:solidFill>
                  <a:srgbClr val="004993"/>
                </a:solidFill>
                <a:latin typeface="Open Sans"/>
                <a:ea typeface="Open Sans"/>
                <a:cs typeface="Open Sans"/>
                <a:sym typeface="Open Sans"/>
              </a:rPr>
              <a:t>Shpërblejnë praktikat e hapura: </a:t>
            </a:r>
            <a:r>
              <a:rPr b="0" i="0" lang="en-US" sz="1400" u="none" cap="none" strike="noStrike">
                <a:solidFill>
                  <a:srgbClr val="004993"/>
                </a:solidFill>
                <a:latin typeface="Open Sans"/>
                <a:ea typeface="Open Sans"/>
                <a:cs typeface="Open Sans"/>
                <a:sym typeface="Open Sans"/>
              </a:rPr>
              <a:t>Studentët mund të njihen si pjesë e ekipit të autorit e të vlerësohen për punën dhe aftësitë e tyre.</a:t>
            </a:r>
            <a:endParaRPr b="0" i="0" sz="1400" u="none" cap="none" strike="noStrike">
              <a:solidFill>
                <a:srgbClr val="000000"/>
              </a:solidFill>
              <a:latin typeface="Arial"/>
              <a:ea typeface="Arial"/>
              <a:cs typeface="Arial"/>
              <a:sym typeface="Arial"/>
            </a:endParaRPr>
          </a:p>
        </p:txBody>
      </p:sp>
      <p:cxnSp>
        <p:nvCxnSpPr>
          <p:cNvPr id="257" name="Google Shape;257;p1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58" name="Google Shape;258;p1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59" name="Google Shape;259;p1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p18"/>
          <p:cNvSpPr txBox="1"/>
          <p:nvPr/>
        </p:nvSpPr>
        <p:spPr>
          <a:xfrm>
            <a:off x="232200" y="1505375"/>
            <a:ext cx="2331900" cy="15142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chemeClr val="lt1"/>
                </a:solidFill>
                <a:latin typeface="Open Sans"/>
                <a:ea typeface="Open Sans"/>
                <a:cs typeface="Open Sans"/>
                <a:sym typeface="Open Sans"/>
              </a:rPr>
              <a:t>Përfitimet e Arsimit të Hapur për </a:t>
            </a:r>
            <a:r>
              <a:rPr b="1" i="0" lang="en-US" sz="2700" u="none" cap="none" strike="noStrike">
                <a:solidFill>
                  <a:srgbClr val="FFDE59"/>
                </a:solidFill>
                <a:latin typeface="Open Sans"/>
                <a:ea typeface="Open Sans"/>
                <a:cs typeface="Open Sans"/>
                <a:sym typeface="Open Sans"/>
              </a:rPr>
              <a:t>studentët</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7" name="Shape 67"/>
        <p:cNvGrpSpPr/>
        <p:nvPr/>
      </p:nvGrpSpPr>
      <p:grpSpPr>
        <a:xfrm>
          <a:off x="0" y="0"/>
          <a:ext cx="0" cy="0"/>
          <a:chOff x="0" y="0"/>
          <a:chExt cx="0" cy="0"/>
        </a:xfrm>
      </p:grpSpPr>
      <p:sp>
        <p:nvSpPr>
          <p:cNvPr id="68" name="Google Shape;68;p2"/>
          <p:cNvSpPr txBox="1"/>
          <p:nvPr/>
        </p:nvSpPr>
        <p:spPr>
          <a:xfrm>
            <a:off x="136100" y="79725"/>
            <a:ext cx="8887200" cy="5071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1" i="0" lang="en-US" sz="1000" u="none" cap="none" strike="noStrike">
                <a:solidFill>
                  <a:srgbClr val="004993"/>
                </a:solidFill>
                <a:latin typeface="Open Sans"/>
                <a:ea typeface="Open Sans"/>
                <a:cs typeface="Open Sans"/>
                <a:sym typeface="Open Sans"/>
              </a:rPr>
              <a:t>Mirë se vini në këtë paketë veglash të Përfitimeve të </a:t>
            </a:r>
            <a:r>
              <a:rPr b="1" lang="en-US" sz="1000">
                <a:solidFill>
                  <a:srgbClr val="004993"/>
                </a:solidFill>
                <a:latin typeface="Open Sans"/>
                <a:ea typeface="Open Sans"/>
                <a:cs typeface="Open Sans"/>
                <a:sym typeface="Open Sans"/>
              </a:rPr>
              <a:t>Arsimit </a:t>
            </a:r>
            <a:r>
              <a:rPr b="1" i="0" lang="en-US" sz="1000" u="none" cap="none" strike="noStrike">
                <a:solidFill>
                  <a:srgbClr val="004993"/>
                </a:solidFill>
                <a:latin typeface="Open Sans"/>
                <a:ea typeface="Open Sans"/>
                <a:cs typeface="Open Sans"/>
                <a:sym typeface="Open Sans"/>
              </a:rPr>
              <a:t>të Hapur! </a:t>
            </a:r>
            <a:r>
              <a:rPr b="0" i="0" lang="en-US" sz="1000" u="none" cap="none" strike="noStrike">
                <a:solidFill>
                  <a:srgbClr val="004993"/>
                </a:solidFill>
                <a:latin typeface="Open Sans"/>
                <a:ea typeface="Open Sans"/>
                <a:cs typeface="Open Sans"/>
                <a:sym typeface="Open Sans"/>
              </a:rPr>
              <a:t>Është një set veglash (sllajde, fletëpalosje dhe karta) të përgatitura nga Rrjeti Evropian i Bibliotekarëve të Arsimit të Hapur </a:t>
            </a:r>
            <a:r>
              <a:rPr lang="en-US" sz="1000">
                <a:solidFill>
                  <a:srgbClr val="004993"/>
                </a:solidFill>
                <a:latin typeface="Open Sans"/>
                <a:ea typeface="Open Sans"/>
                <a:cs typeface="Open Sans"/>
                <a:sym typeface="Open Sans"/>
              </a:rPr>
              <a:t>(The </a:t>
            </a:r>
            <a:r>
              <a:rPr lang="en-US" sz="1000" u="sng">
                <a:solidFill>
                  <a:schemeClr val="accent5"/>
                </a:solidFill>
                <a:latin typeface="Open Sans"/>
                <a:ea typeface="Open Sans"/>
                <a:cs typeface="Open Sans"/>
                <a:sym typeface="Open Sans"/>
                <a:hlinkClick r:id="rId3">
                  <a:extLst>
                    <a:ext uri="{A12FA001-AC4F-418D-AE19-62706E023703}">
                      <ahyp:hlinkClr val="tx"/>
                    </a:ext>
                  </a:extLst>
                </a:hlinkClick>
              </a:rPr>
              <a:t>European Network of Open Education Librarians</a:t>
            </a:r>
            <a:r>
              <a:rPr lang="en-US" sz="1000">
                <a:solidFill>
                  <a:srgbClr val="004993"/>
                </a:solidFill>
                <a:latin typeface="Open Sans"/>
                <a:ea typeface="Open Sans"/>
                <a:cs typeface="Open Sans"/>
                <a:sym typeface="Open Sans"/>
              </a:rPr>
              <a:t>, ENOEL)</a:t>
            </a:r>
            <a:r>
              <a:rPr b="0" i="0" lang="en-US" sz="1000" u="none" cap="none" strike="noStrike">
                <a:solidFill>
                  <a:srgbClr val="004993"/>
                </a:solidFill>
                <a:latin typeface="Open Sans"/>
                <a:ea typeface="Open Sans"/>
                <a:cs typeface="Open Sans"/>
                <a:sym typeface="Open Sans"/>
              </a:rPr>
              <a:t>. Paketa e mjeteve synon të ndihmojë në rritjen e ndërgjegjësimit për rëndësinë e Edukimit të Hapur dhe vë në dukje përfitimet për studentët, mësimdhënësit, institucionet, shoqëri</a:t>
            </a:r>
            <a:r>
              <a:rPr lang="en-US" sz="1000">
                <a:solidFill>
                  <a:srgbClr val="004993"/>
                </a:solidFill>
                <a:latin typeface="Open Sans"/>
                <a:ea typeface="Open Sans"/>
                <a:cs typeface="Open Sans"/>
                <a:sym typeface="Open Sans"/>
              </a:rPr>
              <a:t>në dhe bibliotekarët.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4993"/>
                </a:solidFill>
                <a:latin typeface="Open Sans"/>
                <a:ea typeface="Open Sans"/>
                <a:cs typeface="Open Sans"/>
                <a:sym typeface="Open Sans"/>
              </a:rPr>
              <a:t>Kjo kuvertë përmban </a:t>
            </a:r>
            <a:r>
              <a:rPr b="1" i="0" lang="en-US" sz="1000" u="none" cap="none" strike="noStrike">
                <a:solidFill>
                  <a:srgbClr val="004993"/>
                </a:solidFill>
                <a:latin typeface="Open Sans"/>
                <a:ea typeface="Open Sans"/>
                <a:cs typeface="Open Sans"/>
                <a:sym typeface="Open Sans"/>
              </a:rPr>
              <a:t>shabllone sllajdesh. </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sz="10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000"/>
              <a:buFont typeface="Arial"/>
              <a:buNone/>
            </a:pPr>
            <a:r>
              <a:rPr i="0" lang="en-US" sz="1000" u="none" cap="none" strike="noStrike">
                <a:solidFill>
                  <a:srgbClr val="004993"/>
                </a:solidFill>
                <a:latin typeface="Open Sans"/>
                <a:ea typeface="Open Sans"/>
                <a:cs typeface="Open Sans"/>
                <a:sym typeface="Open Sans"/>
              </a:rPr>
              <a:t>Ju mund t'i përdorni shabllonet drejtpërdrejt ashtu siç janë ose mund të zgjidhni t'i përshtatni ato për nevojat tuaja specifike. </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1" sz="10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000"/>
              <a:buFont typeface="Arial"/>
              <a:buNone/>
            </a:pPr>
            <a:r>
              <a:rPr b="1" i="0" lang="en-US" sz="1000" u="none" cap="none" strike="noStrike">
                <a:solidFill>
                  <a:srgbClr val="004993"/>
                </a:solidFill>
                <a:latin typeface="Open Sans"/>
                <a:ea typeface="Open Sans"/>
                <a:cs typeface="Open Sans"/>
                <a:sym typeface="Open Sans"/>
              </a:rPr>
              <a:t>Kur përdorni shabllonin pa përshtatje,</a:t>
            </a:r>
            <a:r>
              <a:rPr b="0" i="0" lang="en-US" sz="1000" u="none" cap="none" strike="noStrike">
                <a:solidFill>
                  <a:srgbClr val="004993"/>
                </a:solidFill>
                <a:latin typeface="Open Sans"/>
                <a:ea typeface="Open Sans"/>
                <a:cs typeface="Open Sans"/>
                <a:sym typeface="Open Sans"/>
              </a:rPr>
              <a:t> thjesht shkarkoni të gjithë rrëshqitjen ose një rrëshqitje individuale që dëshironi të përdorni. </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1" sz="10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000"/>
              <a:buFont typeface="Arial"/>
              <a:buNone/>
            </a:pPr>
            <a:r>
              <a:rPr b="1" i="0" lang="en-US" sz="1000" u="none" cap="none" strike="noStrike">
                <a:solidFill>
                  <a:srgbClr val="004993"/>
                </a:solidFill>
                <a:latin typeface="Open Sans"/>
                <a:ea typeface="Open Sans"/>
                <a:cs typeface="Open Sans"/>
                <a:sym typeface="Open Sans"/>
              </a:rPr>
              <a:t>Nëse dëshironi të përshtatni shabllonin sipas nevojave tuaja, duhet të:</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4993"/>
                </a:solidFill>
                <a:latin typeface="Open Sans"/>
                <a:ea typeface="Open Sans"/>
                <a:cs typeface="Open Sans"/>
                <a:sym typeface="Open Sans"/>
              </a:rPr>
              <a:t> - Shkarkoni veglën që dëshironi të përdorni</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4993"/>
                </a:solidFill>
                <a:latin typeface="Open Sans"/>
                <a:ea typeface="Open Sans"/>
                <a:cs typeface="Open Sans"/>
                <a:sym typeface="Open Sans"/>
              </a:rPr>
              <a:t> - Përshtateni atë me nevojat tuaja (shtoni logon e organizatës suaj, prezantoni çdo ndryshim tjetër që mendoni se është i përshtatshëm)</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4993"/>
                </a:solidFill>
                <a:latin typeface="Open Sans"/>
                <a:ea typeface="Open Sans"/>
                <a:cs typeface="Open Sans"/>
                <a:sym typeface="Open Sans"/>
              </a:rPr>
              <a:t> - Sigurohuni që versioni i përshtatur të ketë një shënim që thotë: “Kjo punë është një derivat i [emrit të skedarit (për shembull, Albanian_1. OE Benefits - ENOEL slides)], [lidhja me burimin origjinal: </a:t>
            </a:r>
            <a:r>
              <a:rPr lang="en-US" sz="1000" u="sng">
                <a:solidFill>
                  <a:schemeClr val="hlink"/>
                </a:solidFill>
                <a:latin typeface="Open Sans"/>
                <a:ea typeface="Open Sans"/>
                <a:cs typeface="Open Sans"/>
                <a:sym typeface="Open Sans"/>
                <a:hlinkClick r:id="rId4"/>
              </a:rPr>
              <a:t>https://doi.org/10.5281/zenodo.5568482</a:t>
            </a:r>
            <a:r>
              <a:rPr b="0" i="0" lang="en-US" sz="1000" u="none" cap="none" strike="noStrike">
                <a:solidFill>
                  <a:srgbClr val="004993"/>
                </a:solidFill>
                <a:latin typeface="Open Sans"/>
                <a:ea typeface="Open Sans"/>
                <a:cs typeface="Open Sans"/>
                <a:sym typeface="Open Sans"/>
              </a:rPr>
              <a:t>], nga </a:t>
            </a:r>
            <a:r>
              <a:rPr b="0" i="0" lang="en-US" sz="1000" u="sng" cap="none" strike="noStrike">
                <a:solidFill>
                  <a:schemeClr val="hlink"/>
                </a:solidFill>
                <a:latin typeface="Open Sans"/>
                <a:ea typeface="Open Sans"/>
                <a:cs typeface="Open Sans"/>
                <a:sym typeface="Open Sans"/>
                <a:hlinkClick r:id="rId5"/>
              </a:rPr>
              <a:t>SPARC Europe</a:t>
            </a:r>
            <a:r>
              <a:rPr b="0" i="0" lang="en-US" sz="1000" u="none" cap="none" strike="noStrike">
                <a:solidFill>
                  <a:srgbClr val="004993"/>
                </a:solidFill>
                <a:latin typeface="Open Sans"/>
                <a:ea typeface="Open Sans"/>
                <a:cs typeface="Open Sans"/>
                <a:sym typeface="Open Sans"/>
              </a:rPr>
              <a:t> (ENOEL), </a:t>
            </a:r>
            <a:r>
              <a:rPr b="0" i="0" lang="en-US" sz="1000" u="sng" cap="none" strike="noStrike">
                <a:solidFill>
                  <a:schemeClr val="hlink"/>
                </a:solidFill>
                <a:latin typeface="Open Sans"/>
                <a:ea typeface="Open Sans"/>
                <a:cs typeface="Open Sans"/>
                <a:sym typeface="Open Sans"/>
                <a:hlinkClick r:id="rId6"/>
              </a:rPr>
              <a:t>CC BY</a:t>
            </a:r>
            <a:r>
              <a:rPr b="0" i="0" lang="en-US" sz="1000" u="none" cap="none" strike="noStrike">
                <a:solidFill>
                  <a:srgbClr val="004993"/>
                </a:solidFill>
                <a:latin typeface="Open Sans"/>
                <a:ea typeface="Open Sans"/>
                <a:cs typeface="Open Sans"/>
                <a:sym typeface="Open Sans"/>
              </a:rPr>
              <a:t>.”</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4993"/>
                </a:solidFill>
                <a:latin typeface="Open Sans"/>
                <a:ea typeface="Open Sans"/>
                <a:cs typeface="Open Sans"/>
                <a:sym typeface="Open Sans"/>
              </a:rPr>
              <a:t>Më poshtë, do të gjeni një përshkrim të shkurtër se si është organizuar kuverta dhe sugjerohen përdorime për sllajde të veçanta.</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4993"/>
                </a:solidFill>
                <a:latin typeface="Open Sans"/>
                <a:ea typeface="Open Sans"/>
                <a:cs typeface="Open Sans"/>
                <a:sym typeface="Open Sans"/>
              </a:rPr>
              <a:t>Këto janë vetëm sugjerime; ne ju inkurajojmë të zgjidhni dhe krijoni vegla të përshtatura për nevojat tuaja.</a:t>
            </a:r>
            <a:endParaRPr b="0" i="0" sz="10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9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000"/>
              <a:buFont typeface="Arial"/>
              <a:buNone/>
            </a:pPr>
            <a:r>
              <a:rPr b="1" i="0" lang="en-US" sz="1000" u="none" cap="none" strike="noStrike">
                <a:solidFill>
                  <a:srgbClr val="004993"/>
                </a:solidFill>
                <a:latin typeface="Open Sans"/>
                <a:ea typeface="Open Sans"/>
                <a:cs typeface="Open Sans"/>
                <a:sym typeface="Open Sans"/>
              </a:rPr>
              <a:t>Sllajdi 3 </a:t>
            </a:r>
            <a:r>
              <a:rPr b="0" i="0" lang="en-US" sz="1000" u="none" cap="none" strike="noStrike">
                <a:solidFill>
                  <a:srgbClr val="004993"/>
                </a:solidFill>
                <a:latin typeface="Open Sans"/>
                <a:ea typeface="Open Sans"/>
                <a:cs typeface="Open Sans"/>
                <a:sym typeface="Open Sans"/>
              </a:rPr>
              <a:t>ju jep një shembull se si mund të përshtatet shablloni, duke përfshirë vendosjen e logos së organizatës suaj dhe deklaratën e atribuimit.</a:t>
            </a:r>
            <a:endParaRPr b="0" i="0" sz="10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0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000"/>
              <a:buFont typeface="Arial"/>
              <a:buNone/>
            </a:pPr>
            <a:r>
              <a:rPr b="1" i="0" lang="en-US" sz="1000" u="none" cap="none" strike="noStrike">
                <a:solidFill>
                  <a:srgbClr val="004993"/>
                </a:solidFill>
                <a:latin typeface="Open Sans"/>
                <a:ea typeface="Open Sans"/>
                <a:cs typeface="Open Sans"/>
                <a:sym typeface="Open Sans"/>
              </a:rPr>
              <a:t>Sllajdet 4-12 </a:t>
            </a:r>
            <a:r>
              <a:rPr b="0" i="0" lang="en-US" sz="1000" u="none" cap="none" strike="noStrike">
                <a:solidFill>
                  <a:srgbClr val="004993"/>
                </a:solidFill>
                <a:latin typeface="Open Sans"/>
                <a:ea typeface="Open Sans"/>
                <a:cs typeface="Open Sans"/>
                <a:sym typeface="Open Sans"/>
              </a:rPr>
              <a:t>mund të trajtohen si "ngacmues"; ata parashtrojnë pyetje themelore dhe deklarojnë bazat e Burimeve të Hapura Arsimore (BHA). Ju mund t'i përdorni ato si një hyrje në prezantimin tuaj për të tërhequr kureshtjen.</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4993"/>
                </a:solidFill>
                <a:latin typeface="Open Sans"/>
                <a:ea typeface="Open Sans"/>
                <a:cs typeface="Open Sans"/>
                <a:sym typeface="Open Sans"/>
              </a:rPr>
              <a:t>Sllajdet </a:t>
            </a:r>
            <a:r>
              <a:rPr b="1" i="0" lang="en-US" sz="1000" u="none" cap="none" strike="noStrike">
                <a:solidFill>
                  <a:srgbClr val="004993"/>
                </a:solidFill>
                <a:latin typeface="Open Sans"/>
                <a:ea typeface="Open Sans"/>
                <a:cs typeface="Open Sans"/>
                <a:sym typeface="Open Sans"/>
              </a:rPr>
              <a:t>13-</a:t>
            </a:r>
            <a:r>
              <a:rPr b="1" lang="en-US" sz="1000">
                <a:solidFill>
                  <a:srgbClr val="004993"/>
                </a:solidFill>
                <a:latin typeface="Open Sans"/>
                <a:ea typeface="Open Sans"/>
                <a:cs typeface="Open Sans"/>
                <a:sym typeface="Open Sans"/>
              </a:rPr>
              <a:t>51</a:t>
            </a:r>
            <a:r>
              <a:rPr b="0" i="0" lang="en-US" sz="1000" u="none" cap="none" strike="noStrike">
                <a:solidFill>
                  <a:srgbClr val="004993"/>
                </a:solidFill>
                <a:latin typeface="Open Sans"/>
                <a:ea typeface="Open Sans"/>
                <a:cs typeface="Open Sans"/>
                <a:sym typeface="Open Sans"/>
              </a:rPr>
              <a:t> tregojnë përfitimet </a:t>
            </a:r>
            <a:r>
              <a:rPr lang="en-US" sz="1000">
                <a:solidFill>
                  <a:srgbClr val="004993"/>
                </a:solidFill>
                <a:latin typeface="Open Sans"/>
                <a:ea typeface="Open Sans"/>
                <a:cs typeface="Open Sans"/>
                <a:sym typeface="Open Sans"/>
              </a:rPr>
              <a:t>AH</a:t>
            </a:r>
            <a:r>
              <a:rPr b="0" i="0" lang="en-US" sz="1000" u="none" cap="none" strike="noStrike">
                <a:solidFill>
                  <a:srgbClr val="004993"/>
                </a:solidFill>
                <a:latin typeface="Open Sans"/>
                <a:ea typeface="Open Sans"/>
                <a:cs typeface="Open Sans"/>
                <a:sym typeface="Open Sans"/>
              </a:rPr>
              <a:t> për </a:t>
            </a:r>
            <a:r>
              <a:rPr lang="en-US" sz="1000">
                <a:solidFill>
                  <a:srgbClr val="004993"/>
                </a:solidFill>
                <a:latin typeface="Open Sans"/>
                <a:ea typeface="Open Sans"/>
                <a:cs typeface="Open Sans"/>
                <a:sym typeface="Open Sans"/>
              </a:rPr>
              <a:t>pesë aktorë të</a:t>
            </a:r>
            <a:r>
              <a:rPr b="0" i="0" lang="en-US" sz="1000" u="none" cap="none" strike="noStrike">
                <a:solidFill>
                  <a:srgbClr val="004993"/>
                </a:solidFill>
                <a:latin typeface="Open Sans"/>
                <a:ea typeface="Open Sans"/>
                <a:cs typeface="Open Sans"/>
                <a:sym typeface="Open Sans"/>
              </a:rPr>
              <a:t> </a:t>
            </a:r>
            <a:r>
              <a:rPr lang="en-US" sz="1000">
                <a:solidFill>
                  <a:srgbClr val="004993"/>
                </a:solidFill>
                <a:latin typeface="Open Sans"/>
                <a:ea typeface="Open Sans"/>
                <a:cs typeface="Open Sans"/>
                <a:sym typeface="Open Sans"/>
              </a:rPr>
              <a:t>ndryshme</a:t>
            </a:r>
            <a:r>
              <a:rPr b="0" i="0" lang="en-US" sz="1000" u="none" cap="none" strike="noStrike">
                <a:solidFill>
                  <a:srgbClr val="004993"/>
                </a:solidFill>
                <a:latin typeface="Open Sans"/>
                <a:ea typeface="Open Sans"/>
                <a:cs typeface="Open Sans"/>
                <a:sym typeface="Open Sans"/>
              </a:rPr>
              <a:t>: studentët (sfondi i verdhë), mësuesit (sfondi portokalli), institucionet (sfondi bruz), të gjithë (sfondi i bardhë) dhe</a:t>
            </a:r>
            <a:r>
              <a:rPr lang="en-US" sz="1000">
                <a:solidFill>
                  <a:srgbClr val="004993"/>
                </a:solidFill>
                <a:latin typeface="Open Sans"/>
                <a:ea typeface="Open Sans"/>
                <a:cs typeface="Open Sans"/>
                <a:sym typeface="Open Sans"/>
              </a:rPr>
              <a:t> për bibliotekarët (sfondi i kaltër). Ju mund t'i përdorni ato për t'iu drejtuar këtyre palëve specifike të interesit.</a:t>
            </a:r>
            <a:endParaRPr sz="10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0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000"/>
              <a:buFont typeface="Arial"/>
              <a:buNone/>
            </a:pPr>
            <a:r>
              <a:rPr b="1" i="0" lang="en-US" sz="1000" u="none" cap="none" strike="noStrike">
                <a:solidFill>
                  <a:srgbClr val="004993"/>
                </a:solidFill>
                <a:latin typeface="Open Sans"/>
                <a:ea typeface="Open Sans"/>
                <a:cs typeface="Open Sans"/>
                <a:sym typeface="Open Sans"/>
              </a:rPr>
              <a:t>Sllajdet hyrëse për secilin nga grupet </a:t>
            </a:r>
            <a:r>
              <a:rPr b="0" i="0" lang="en-US" sz="1000" u="none" cap="none" strike="noStrike">
                <a:solidFill>
                  <a:srgbClr val="004993"/>
                </a:solidFill>
                <a:latin typeface="Open Sans"/>
                <a:ea typeface="Open Sans"/>
                <a:cs typeface="Open Sans"/>
                <a:sym typeface="Open Sans"/>
              </a:rPr>
              <a:t>(sllajdet 13, 21, 29, 36, 44) tregojnë se cilat ENOEL konsideron se janë përfitimet më të rëndësishme për secilin grup, më pas shfaqen si përfitime individuale në sllajde të veçanta.</a:t>
            </a:r>
            <a:r>
              <a:rPr b="1" i="0" lang="en-US" sz="1000" u="none" cap="none" strike="noStrike">
                <a:solidFill>
                  <a:srgbClr val="004993"/>
                </a:solidFill>
                <a:latin typeface="Open Sans"/>
                <a:ea typeface="Open Sans"/>
                <a:cs typeface="Open Sans"/>
                <a:sym typeface="Open Sans"/>
              </a:rPr>
              <a:t> Sllajdet përmbyllëse në secilin grup </a:t>
            </a:r>
            <a:r>
              <a:rPr b="0" i="0" lang="en-US" sz="1000" u="none" cap="none" strike="noStrike">
                <a:solidFill>
                  <a:srgbClr val="004993"/>
                </a:solidFill>
                <a:latin typeface="Open Sans"/>
                <a:ea typeface="Open Sans"/>
                <a:cs typeface="Open Sans"/>
                <a:sym typeface="Open Sans"/>
              </a:rPr>
              <a:t>listojnë përfitimet e mbetura (sllajdet 19-20 për studentët, 27-28 për mësimdhënësit, 35 për institucionet, 43 për të gjith</a:t>
            </a:r>
            <a:r>
              <a:rPr lang="en-US" sz="1000">
                <a:solidFill>
                  <a:srgbClr val="004993"/>
                </a:solidFill>
                <a:latin typeface="Open Sans"/>
                <a:ea typeface="Open Sans"/>
                <a:cs typeface="Open Sans"/>
                <a:sym typeface="Open Sans"/>
              </a:rPr>
              <a:t>ë </a:t>
            </a:r>
            <a:r>
              <a:rPr lang="en-US" sz="1000">
                <a:solidFill>
                  <a:srgbClr val="004993"/>
                </a:solidFill>
                <a:latin typeface="Open Sans"/>
                <a:ea typeface="Open Sans"/>
                <a:cs typeface="Open Sans"/>
                <a:sym typeface="Open Sans"/>
              </a:rPr>
              <a:t>dhe 50-51 për bibliotekarët</a:t>
            </a:r>
            <a:r>
              <a:rPr lang="en-US" sz="1000">
                <a:solidFill>
                  <a:srgbClr val="004993"/>
                </a:solidFill>
                <a:latin typeface="Open Sans"/>
                <a:ea typeface="Open Sans"/>
                <a:cs typeface="Open Sans"/>
                <a:sym typeface="Open Sans"/>
              </a:rPr>
              <a:t>).</a:t>
            </a:r>
            <a:endParaRPr b="0" i="0" sz="1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4" name="Shape 264"/>
        <p:cNvGrpSpPr/>
        <p:nvPr/>
      </p:nvGrpSpPr>
      <p:grpSpPr>
        <a:xfrm>
          <a:off x="0" y="0"/>
          <a:ext cx="0" cy="0"/>
          <a:chOff x="0" y="0"/>
          <a:chExt cx="0" cy="0"/>
        </a:xfrm>
      </p:grpSpPr>
      <p:sp>
        <p:nvSpPr>
          <p:cNvPr id="265" name="Google Shape;265;p19"/>
          <p:cNvSpPr txBox="1"/>
          <p:nvPr/>
        </p:nvSpPr>
        <p:spPr>
          <a:xfrm>
            <a:off x="3245475" y="113400"/>
            <a:ext cx="5827500" cy="4322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US" sz="1600" u="none" cap="none" strike="noStrike">
                <a:solidFill>
                  <a:srgbClr val="004993"/>
                </a:solidFill>
                <a:latin typeface="Open Sans"/>
                <a:ea typeface="Open Sans"/>
                <a:cs typeface="Open Sans"/>
                <a:sym typeface="Open Sans"/>
              </a:rPr>
              <a:t>Lejojnë (më shumë se thjesht) pa kosto: </a:t>
            </a:r>
            <a:r>
              <a:rPr b="0" i="0" lang="en-US" sz="1600" u="none" cap="none" strike="noStrike">
                <a:solidFill>
                  <a:srgbClr val="004993"/>
                </a:solidFill>
                <a:latin typeface="Open Sans"/>
                <a:ea typeface="Open Sans"/>
                <a:cs typeface="Open Sans"/>
                <a:sym typeface="Open Sans"/>
              </a:rPr>
              <a:t>BHA = falas + lejet.</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en-US" sz="1600" u="none" cap="none" strike="noStrike">
                <a:solidFill>
                  <a:srgbClr val="004993"/>
                </a:solidFill>
                <a:latin typeface="Open Sans"/>
                <a:ea typeface="Open Sans"/>
                <a:cs typeface="Open Sans"/>
                <a:sym typeface="Open Sans"/>
              </a:rPr>
              <a:t>Sigurojnë arsimmë të mirë = </a:t>
            </a:r>
            <a:r>
              <a:rPr b="0" i="0" lang="en-US" sz="1600" u="none" cap="none" strike="noStrike">
                <a:solidFill>
                  <a:srgbClr val="004993"/>
                </a:solidFill>
                <a:latin typeface="Open Sans"/>
                <a:ea typeface="Open Sans"/>
                <a:cs typeface="Open Sans"/>
                <a:sym typeface="Open Sans"/>
              </a:rPr>
              <a:t>sigurojnë një të ardhme më të mirë (SDG 4: "Siguron arsim cilësor gjithëpërfshirës dhe të barabartë për barazi dhe promovim të mundësive për të mësuarit gjatë gjithë jetës për të gjithë.)</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en-US" sz="1600" u="none" cap="none" strike="noStrike">
                <a:solidFill>
                  <a:srgbClr val="004993"/>
                </a:solidFill>
                <a:latin typeface="Open Sans"/>
                <a:ea typeface="Open Sans"/>
                <a:cs typeface="Open Sans"/>
                <a:sym typeface="Open Sans"/>
              </a:rPr>
              <a:t>Përmirësojnë të kuptuarit: </a:t>
            </a:r>
            <a:r>
              <a:rPr b="0" i="0" lang="en-US" sz="1600" u="none" cap="none" strike="noStrike">
                <a:solidFill>
                  <a:srgbClr val="004993"/>
                </a:solidFill>
                <a:latin typeface="Open Sans"/>
                <a:ea typeface="Open Sans"/>
                <a:cs typeface="Open Sans"/>
                <a:sym typeface="Open Sans"/>
              </a:rPr>
              <a:t>Studentët janë në gjendje të rishikojnë konceptet/idetë duke përdorur një gamë të ndryshme burimesh (d.m.th përsërit të njëjtin koncept duke përdorur një shpjegim të ndryshëm.)</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1" i="0" lang="en-US" sz="1600" u="none" cap="none" strike="noStrike">
                <a:solidFill>
                  <a:srgbClr val="004993"/>
                </a:solidFill>
                <a:latin typeface="Open Sans"/>
                <a:ea typeface="Open Sans"/>
                <a:cs typeface="Open Sans"/>
                <a:sym typeface="Open Sans"/>
              </a:rPr>
              <a:t>Bashkë-krijimi: </a:t>
            </a:r>
            <a:r>
              <a:rPr b="0" i="0" lang="en-US" sz="1600" u="none" cap="none" strike="noStrike">
                <a:solidFill>
                  <a:srgbClr val="004993"/>
                </a:solidFill>
                <a:latin typeface="Open Sans"/>
                <a:ea typeface="Open Sans"/>
                <a:cs typeface="Open Sans"/>
                <a:sym typeface="Open Sans"/>
              </a:rPr>
              <a:t>BHA u jep studentëve mundësinë të jenë partnerë bashkë-krijues duke përfituar vetë.</a:t>
            </a:r>
            <a:endParaRPr b="0" i="0" sz="1600" u="none" cap="none" strike="noStrike">
              <a:solidFill>
                <a:srgbClr val="000000"/>
              </a:solidFill>
              <a:latin typeface="Arial"/>
              <a:ea typeface="Arial"/>
              <a:cs typeface="Arial"/>
              <a:sym typeface="Arial"/>
            </a:endParaRPr>
          </a:p>
        </p:txBody>
      </p:sp>
      <p:sp>
        <p:nvSpPr>
          <p:cNvPr id="266" name="Google Shape;266;p1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 name="Google Shape;267;p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8" name="Google Shape;268;p1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69" name="Google Shape;269;p1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70" name="Google Shape;270;p1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p19"/>
          <p:cNvSpPr txBox="1"/>
          <p:nvPr/>
        </p:nvSpPr>
        <p:spPr>
          <a:xfrm>
            <a:off x="232200" y="1505375"/>
            <a:ext cx="2331900" cy="15142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chemeClr val="lt1"/>
                </a:solidFill>
                <a:latin typeface="Open Sans"/>
                <a:ea typeface="Open Sans"/>
                <a:cs typeface="Open Sans"/>
                <a:sym typeface="Open Sans"/>
              </a:rPr>
              <a:t>Përfitimet e Arsimit të Hapur për </a:t>
            </a:r>
            <a:r>
              <a:rPr b="1" i="0" lang="en-US" sz="2700" u="none" cap="none" strike="noStrike">
                <a:solidFill>
                  <a:srgbClr val="FFDE59"/>
                </a:solidFill>
                <a:latin typeface="Open Sans"/>
                <a:ea typeface="Open Sans"/>
                <a:cs typeface="Open Sans"/>
                <a:sym typeface="Open Sans"/>
              </a:rPr>
              <a:t>studentët</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75" name="Shape 275"/>
        <p:cNvGrpSpPr/>
        <p:nvPr/>
      </p:nvGrpSpPr>
      <p:grpSpPr>
        <a:xfrm>
          <a:off x="0" y="0"/>
          <a:ext cx="0" cy="0"/>
          <a:chOff x="0" y="0"/>
          <a:chExt cx="0" cy="0"/>
        </a:xfrm>
      </p:grpSpPr>
      <p:sp>
        <p:nvSpPr>
          <p:cNvPr id="276" name="Google Shape;276;p2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p20"/>
          <p:cNvSpPr txBox="1"/>
          <p:nvPr/>
        </p:nvSpPr>
        <p:spPr>
          <a:xfrm>
            <a:off x="3083925" y="15425"/>
            <a:ext cx="5733600" cy="427806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4993"/>
                </a:solidFill>
                <a:latin typeface="Open Sans"/>
                <a:ea typeface="Open Sans"/>
                <a:cs typeface="Open Sans"/>
                <a:sym typeface="Open Sans"/>
              </a:rPr>
              <a:t>Lejojnë përshtatjen: </a:t>
            </a:r>
            <a:r>
              <a:rPr b="0" i="0" lang="en-US" sz="1400" u="none" cap="none" strike="noStrike">
                <a:solidFill>
                  <a:srgbClr val="004993"/>
                </a:solidFill>
                <a:latin typeface="Open Sans"/>
                <a:ea typeface="Open Sans"/>
                <a:cs typeface="Open Sans"/>
                <a:sym typeface="Open Sans"/>
              </a:rPr>
              <a:t>Mësimdhënësit munden (pjesërisht ose plotësisht) të personalizojnë BHA, duke krijuar përzierjen më të mirë të materialeve të kursit për çdo përvojë mësimore, duke përmirësuar vazhdimisht cilësinë e BHA.</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4993"/>
                </a:solidFill>
                <a:latin typeface="Open Sans"/>
                <a:ea typeface="Open Sans"/>
                <a:cs typeface="Open Sans"/>
                <a:sym typeface="Open Sans"/>
              </a:rPr>
              <a:t>Sigurimi i pedagogjisë së hapur: </a:t>
            </a:r>
            <a:r>
              <a:rPr b="0" i="0" lang="en-US" sz="1400" u="none" cap="none" strike="noStrike">
                <a:solidFill>
                  <a:srgbClr val="004993"/>
                </a:solidFill>
                <a:latin typeface="Open Sans"/>
                <a:ea typeface="Open Sans"/>
                <a:cs typeface="Open Sans"/>
                <a:sym typeface="Open Sans"/>
              </a:rPr>
              <a:t>Me BHA, studentët janë thellësisht të angazhuar në procesin arsimor dhe në krijimin e materialeve mësimore, duke i bërë ato në thelb të tyre, me udhëzimin e mësimdhënësit.</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4993"/>
                </a:solidFill>
                <a:latin typeface="Open Sans"/>
                <a:ea typeface="Open Sans"/>
                <a:cs typeface="Open Sans"/>
                <a:sym typeface="Open Sans"/>
              </a:rPr>
              <a:t>Rritja e reputacionit: </a:t>
            </a:r>
            <a:r>
              <a:rPr b="0" i="0" lang="en-US" sz="1400" u="none" cap="none" strike="noStrike">
                <a:solidFill>
                  <a:srgbClr val="004993"/>
                </a:solidFill>
                <a:latin typeface="Open Sans"/>
                <a:ea typeface="Open Sans"/>
                <a:cs typeface="Open Sans"/>
                <a:sym typeface="Open Sans"/>
              </a:rPr>
              <a:t>Cilësia e BHA rrit reputacionin e mësimdhënësit në nivel lokal dhe global, duke ofruar njëherësh mundësi të reja bashkëpunimi me kolegë në të gjithë botën.</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4993"/>
                </a:solidFill>
                <a:latin typeface="Open Sans"/>
                <a:ea typeface="Open Sans"/>
                <a:cs typeface="Open Sans"/>
                <a:sym typeface="Open Sans"/>
              </a:rPr>
              <a:t>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4993"/>
                </a:solidFill>
                <a:latin typeface="Open Sans"/>
                <a:ea typeface="Open Sans"/>
                <a:cs typeface="Open Sans"/>
                <a:sym typeface="Open Sans"/>
              </a:rPr>
              <a:t>Zvogëlojnë ngarkesën e punës: </a:t>
            </a:r>
            <a:r>
              <a:rPr b="0" i="0" lang="en-US" sz="1400" u="none" cap="none" strike="noStrike">
                <a:solidFill>
                  <a:srgbClr val="004993"/>
                </a:solidFill>
                <a:latin typeface="Open Sans"/>
                <a:ea typeface="Open Sans"/>
                <a:cs typeface="Open Sans"/>
                <a:sym typeface="Open Sans"/>
              </a:rPr>
              <a:t>Mësimdhënësit nuk duhet të rishpikin rrotën çdo herë, por mund të ripërdorin atë që është tashmë atje.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4993"/>
                </a:solidFill>
                <a:latin typeface="Open Sans"/>
                <a:ea typeface="Open Sans"/>
                <a:cs typeface="Open Sans"/>
                <a:sym typeface="Open Sans"/>
              </a:rPr>
              <a:t>Frymëzojnë: </a:t>
            </a:r>
            <a:r>
              <a:rPr b="0" i="0" lang="en-US" sz="1400" u="none" cap="none" strike="noStrike">
                <a:solidFill>
                  <a:srgbClr val="004993"/>
                </a:solidFill>
                <a:latin typeface="Open Sans"/>
                <a:ea typeface="Open Sans"/>
                <a:cs typeface="Open Sans"/>
                <a:sym typeface="Open Sans"/>
              </a:rPr>
              <a:t>BHA janë një mënyrë për të marrë ide të reja.</a:t>
            </a:r>
            <a:endParaRPr b="0" i="0" sz="1800" u="none" cap="none" strike="noStrike">
              <a:solidFill>
                <a:srgbClr val="000000"/>
              </a:solidFill>
              <a:latin typeface="Arial"/>
              <a:ea typeface="Arial"/>
              <a:cs typeface="Arial"/>
              <a:sym typeface="Arial"/>
            </a:endParaRPr>
          </a:p>
        </p:txBody>
      </p:sp>
      <p:cxnSp>
        <p:nvCxnSpPr>
          <p:cNvPr id="279" name="Google Shape;279;p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80" name="Google Shape;280;p2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81" name="Google Shape;281;p2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p20"/>
          <p:cNvSpPr txBox="1"/>
          <p:nvPr/>
        </p:nvSpPr>
        <p:spPr>
          <a:xfrm>
            <a:off x="0" y="1530075"/>
            <a:ext cx="297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600"/>
              <a:buFont typeface="Arial"/>
              <a:buNone/>
            </a:pPr>
            <a:r>
              <a:rPr b="1" i="0" lang="en-US" sz="2600" u="none" cap="none" strike="noStrike">
                <a:solidFill>
                  <a:schemeClr val="lt1"/>
                </a:solidFill>
                <a:latin typeface="Open Sans"/>
                <a:ea typeface="Open Sans"/>
                <a:cs typeface="Open Sans"/>
                <a:sym typeface="Open Sans"/>
              </a:rPr>
              <a:t>Përfitimet e Arsimit të Hapur për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600"/>
              <a:buFont typeface="Arial"/>
              <a:buNone/>
            </a:pPr>
            <a:r>
              <a:rPr b="1" i="0" lang="en-US" sz="2600" u="none" cap="none" strike="noStrike">
                <a:solidFill>
                  <a:schemeClr val="accent4"/>
                </a:solidFill>
                <a:latin typeface="Open Sans"/>
                <a:ea typeface="Open Sans"/>
                <a:cs typeface="Open Sans"/>
                <a:sym typeface="Open Sans"/>
              </a:rPr>
              <a:t>mësimdhënësit</a:t>
            </a:r>
            <a:endParaRPr b="1" i="0" sz="2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86" name="Shape 286"/>
        <p:cNvGrpSpPr/>
        <p:nvPr/>
      </p:nvGrpSpPr>
      <p:grpSpPr>
        <a:xfrm>
          <a:off x="0" y="0"/>
          <a:ext cx="0" cy="0"/>
          <a:chOff x="0" y="0"/>
          <a:chExt cx="0" cy="0"/>
        </a:xfrm>
      </p:grpSpPr>
      <p:sp>
        <p:nvSpPr>
          <p:cNvPr id="287" name="Google Shape;287;p2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2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p21"/>
          <p:cNvSpPr txBox="1"/>
          <p:nvPr/>
        </p:nvSpPr>
        <p:spPr>
          <a:xfrm>
            <a:off x="3123975" y="257775"/>
            <a:ext cx="5460000" cy="253040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en-US" sz="14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90" name="Google Shape;290;p2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91" name="Google Shape;291;p2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92" name="Google Shape;292;p2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p21"/>
          <p:cNvSpPr/>
          <p:nvPr/>
        </p:nvSpPr>
        <p:spPr>
          <a:xfrm>
            <a:off x="3235283" y="923899"/>
            <a:ext cx="5502300" cy="267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Lejojnë përshtatjen: </a:t>
            </a:r>
            <a:r>
              <a:rPr b="0" i="0" lang="en-US" sz="2400" u="none" cap="none" strike="noStrike">
                <a:solidFill>
                  <a:srgbClr val="004993"/>
                </a:solidFill>
                <a:latin typeface="Open Sans"/>
                <a:ea typeface="Open Sans"/>
                <a:cs typeface="Open Sans"/>
                <a:sym typeface="Open Sans"/>
              </a:rPr>
              <a:t>Mësimdhënësit munden (pjesërisht ose plotësisht) të personalizojnë BHA, duke krijuar përzierjen më të mirë të materialeve të kursit për çdo përvojë mësimore, duke përmirësuar vazhdimisht cilësinë e BHA.</a:t>
            </a:r>
            <a:endParaRPr b="0" i="0" sz="1400" u="none" cap="none" strike="noStrike">
              <a:solidFill>
                <a:srgbClr val="000000"/>
              </a:solidFill>
              <a:latin typeface="Arial"/>
              <a:ea typeface="Arial"/>
              <a:cs typeface="Arial"/>
              <a:sym typeface="Arial"/>
            </a:endParaRPr>
          </a:p>
        </p:txBody>
      </p:sp>
      <p:sp>
        <p:nvSpPr>
          <p:cNvPr id="294" name="Google Shape;294;p21"/>
          <p:cNvSpPr txBox="1"/>
          <p:nvPr/>
        </p:nvSpPr>
        <p:spPr>
          <a:xfrm>
            <a:off x="0" y="1530075"/>
            <a:ext cx="297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600"/>
              <a:buFont typeface="Arial"/>
              <a:buNone/>
            </a:pPr>
            <a:r>
              <a:rPr b="1" i="0" lang="en-US" sz="2600" u="none" cap="none" strike="noStrike">
                <a:solidFill>
                  <a:schemeClr val="lt1"/>
                </a:solidFill>
                <a:latin typeface="Open Sans"/>
                <a:ea typeface="Open Sans"/>
                <a:cs typeface="Open Sans"/>
                <a:sym typeface="Open Sans"/>
              </a:rPr>
              <a:t>Përfitimet e Arsimit të Hapur për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600"/>
              <a:buFont typeface="Arial"/>
              <a:buNone/>
            </a:pPr>
            <a:r>
              <a:rPr b="1" i="0" lang="en-US" sz="2600" u="none" cap="none" strike="noStrike">
                <a:solidFill>
                  <a:schemeClr val="accent4"/>
                </a:solidFill>
                <a:latin typeface="Open Sans"/>
                <a:ea typeface="Open Sans"/>
                <a:cs typeface="Open Sans"/>
                <a:sym typeface="Open Sans"/>
              </a:rPr>
              <a:t>mësimdhënësit</a:t>
            </a:r>
            <a:endParaRPr b="1" i="0" sz="2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98" name="Shape 298"/>
        <p:cNvGrpSpPr/>
        <p:nvPr/>
      </p:nvGrpSpPr>
      <p:grpSpPr>
        <a:xfrm>
          <a:off x="0" y="0"/>
          <a:ext cx="0" cy="0"/>
          <a:chOff x="0" y="0"/>
          <a:chExt cx="0" cy="0"/>
        </a:xfrm>
      </p:grpSpPr>
      <p:sp>
        <p:nvSpPr>
          <p:cNvPr id="299" name="Google Shape;299;p2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 name="Google Shape;300;p2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 name="Google Shape;301;p22"/>
          <p:cNvSpPr txBox="1"/>
          <p:nvPr/>
        </p:nvSpPr>
        <p:spPr>
          <a:xfrm>
            <a:off x="3123975" y="257775"/>
            <a:ext cx="5460000" cy="150961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2" name="Google Shape;302;p2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03" name="Google Shape;303;p2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04" name="Google Shape;304;p2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 name="Google Shape;305;p22"/>
          <p:cNvSpPr/>
          <p:nvPr/>
        </p:nvSpPr>
        <p:spPr>
          <a:xfrm>
            <a:off x="3176576" y="918917"/>
            <a:ext cx="5091600" cy="267761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Sigurojnë pedagogji të hapura: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4993"/>
                </a:solidFill>
                <a:latin typeface="Open Sans"/>
                <a:ea typeface="Open Sans"/>
                <a:cs typeface="Open Sans"/>
                <a:sym typeface="Open Sans"/>
              </a:rPr>
              <a:t>Me BHA, studentët janë thellësisht të angazhuar në procesin arsimor dhe në krijimin e materialeve mësimore, duke i bërë ato në thelb të tyre, me udhëzimin e mësimdhënësit</a:t>
            </a:r>
            <a:r>
              <a:rPr b="0" i="0" lang="en-US" sz="2400" u="none" cap="none" strike="noStrike">
                <a:solidFill>
                  <a:srgbClr val="000000"/>
                </a:solidFill>
                <a:latin typeface="Arial"/>
                <a:ea typeface="Arial"/>
                <a:cs typeface="Arial"/>
                <a:sym typeface="Arial"/>
              </a:rPr>
              <a:t>.</a:t>
            </a:r>
            <a:endParaRPr b="0" i="0" sz="2400" u="none" cap="none" strike="noStrike">
              <a:solidFill>
                <a:srgbClr val="000000"/>
              </a:solidFill>
              <a:latin typeface="Arial"/>
              <a:ea typeface="Arial"/>
              <a:cs typeface="Arial"/>
              <a:sym typeface="Arial"/>
            </a:endParaRPr>
          </a:p>
        </p:txBody>
      </p:sp>
      <p:sp>
        <p:nvSpPr>
          <p:cNvPr id="306" name="Google Shape;306;p22"/>
          <p:cNvSpPr txBox="1"/>
          <p:nvPr/>
        </p:nvSpPr>
        <p:spPr>
          <a:xfrm>
            <a:off x="0" y="1530075"/>
            <a:ext cx="297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600"/>
              <a:buFont typeface="Arial"/>
              <a:buNone/>
            </a:pPr>
            <a:r>
              <a:rPr b="1" i="0" lang="en-US" sz="2600" u="none" cap="none" strike="noStrike">
                <a:solidFill>
                  <a:schemeClr val="lt1"/>
                </a:solidFill>
                <a:latin typeface="Open Sans"/>
                <a:ea typeface="Open Sans"/>
                <a:cs typeface="Open Sans"/>
                <a:sym typeface="Open Sans"/>
              </a:rPr>
              <a:t>Përfitimet e Arsimit të Hapur për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600"/>
              <a:buFont typeface="Arial"/>
              <a:buNone/>
            </a:pPr>
            <a:r>
              <a:rPr b="1" i="0" lang="en-US" sz="2600" u="none" cap="none" strike="noStrike">
                <a:solidFill>
                  <a:schemeClr val="accent4"/>
                </a:solidFill>
                <a:latin typeface="Open Sans"/>
                <a:ea typeface="Open Sans"/>
                <a:cs typeface="Open Sans"/>
                <a:sym typeface="Open Sans"/>
              </a:rPr>
              <a:t>mësimdhënësit</a:t>
            </a:r>
            <a:endParaRPr b="1" i="0" sz="2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10" name="Shape 310"/>
        <p:cNvGrpSpPr/>
        <p:nvPr/>
      </p:nvGrpSpPr>
      <p:grpSpPr>
        <a:xfrm>
          <a:off x="0" y="0"/>
          <a:ext cx="0" cy="0"/>
          <a:chOff x="0" y="0"/>
          <a:chExt cx="0" cy="0"/>
        </a:xfrm>
      </p:grpSpPr>
      <p:sp>
        <p:nvSpPr>
          <p:cNvPr id="311" name="Google Shape;311;p2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 name="Google Shape;312;p2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23"/>
          <p:cNvSpPr txBox="1"/>
          <p:nvPr/>
        </p:nvSpPr>
        <p:spPr>
          <a:xfrm>
            <a:off x="2619479" y="516255"/>
            <a:ext cx="5460000" cy="150961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US" sz="2400" u="none" cap="none" strike="noStrike">
                <a:solidFill>
                  <a:srgbClr val="004993"/>
                </a:solidFill>
                <a:latin typeface="Open Sans"/>
                <a:ea typeface="Open Sans"/>
                <a:cs typeface="Open Sans"/>
                <a:sym typeface="Open Sans"/>
              </a:rPr>
              <a:t> </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4" name="Google Shape;314;p2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15" name="Google Shape;315;p2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16" name="Google Shape;316;p2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 name="Google Shape;317;p23"/>
          <p:cNvSpPr/>
          <p:nvPr/>
        </p:nvSpPr>
        <p:spPr>
          <a:xfrm>
            <a:off x="3096009" y="1108565"/>
            <a:ext cx="5187000" cy="2308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Rritja e reputacionit: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4993"/>
                </a:solidFill>
                <a:latin typeface="Open Sans"/>
                <a:ea typeface="Open Sans"/>
                <a:cs typeface="Open Sans"/>
                <a:sym typeface="Open Sans"/>
              </a:rPr>
              <a:t>BHA cilësore rrit reputacionin e mësimdhënësit në nivel lokal dhe global, duke ofruar mundësi për të bashkëpunuar me kolegë në të gjithë botën.</a:t>
            </a:r>
            <a:endParaRPr b="0" i="0" sz="2400" u="none" cap="none" strike="noStrike">
              <a:solidFill>
                <a:srgbClr val="004993"/>
              </a:solidFill>
              <a:latin typeface="Open Sans"/>
              <a:ea typeface="Open Sans"/>
              <a:cs typeface="Open Sans"/>
              <a:sym typeface="Open Sans"/>
            </a:endParaRPr>
          </a:p>
        </p:txBody>
      </p:sp>
      <p:sp>
        <p:nvSpPr>
          <p:cNvPr id="318" name="Google Shape;318;p23"/>
          <p:cNvSpPr txBox="1"/>
          <p:nvPr/>
        </p:nvSpPr>
        <p:spPr>
          <a:xfrm>
            <a:off x="0" y="1530075"/>
            <a:ext cx="297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600"/>
              <a:buFont typeface="Arial"/>
              <a:buNone/>
            </a:pPr>
            <a:r>
              <a:rPr b="1" i="0" lang="en-US" sz="2600" u="none" cap="none" strike="noStrike">
                <a:solidFill>
                  <a:schemeClr val="lt1"/>
                </a:solidFill>
                <a:latin typeface="Open Sans"/>
                <a:ea typeface="Open Sans"/>
                <a:cs typeface="Open Sans"/>
                <a:sym typeface="Open Sans"/>
              </a:rPr>
              <a:t>Përfitimet e Arsimit të Hapur për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600"/>
              <a:buFont typeface="Arial"/>
              <a:buNone/>
            </a:pPr>
            <a:r>
              <a:rPr b="1" i="0" lang="en-US" sz="2600" u="none" cap="none" strike="noStrike">
                <a:solidFill>
                  <a:schemeClr val="accent4"/>
                </a:solidFill>
                <a:latin typeface="Open Sans"/>
                <a:ea typeface="Open Sans"/>
                <a:cs typeface="Open Sans"/>
                <a:sym typeface="Open Sans"/>
              </a:rPr>
              <a:t>mësimdhënësit</a:t>
            </a:r>
            <a:endParaRPr b="1" i="0" sz="2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2" name="Shape 322"/>
        <p:cNvGrpSpPr/>
        <p:nvPr/>
      </p:nvGrpSpPr>
      <p:grpSpPr>
        <a:xfrm>
          <a:off x="0" y="0"/>
          <a:ext cx="0" cy="0"/>
          <a:chOff x="0" y="0"/>
          <a:chExt cx="0" cy="0"/>
        </a:xfrm>
      </p:grpSpPr>
      <p:sp>
        <p:nvSpPr>
          <p:cNvPr id="323" name="Google Shape;323;p2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 name="Google Shape;324;p2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24"/>
          <p:cNvSpPr txBox="1"/>
          <p:nvPr/>
        </p:nvSpPr>
        <p:spPr>
          <a:xfrm>
            <a:off x="3270450" y="711309"/>
            <a:ext cx="4798500" cy="173018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6" name="Google Shape;326;p2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27" name="Google Shape;327;p2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28" name="Google Shape;328;p2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p24"/>
          <p:cNvSpPr/>
          <p:nvPr/>
        </p:nvSpPr>
        <p:spPr>
          <a:xfrm>
            <a:off x="3322170" y="1268050"/>
            <a:ext cx="5268900" cy="1938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Zvogëlojnë ngarkesën e punës: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lang="en-US" sz="2400">
                <a:solidFill>
                  <a:srgbClr val="004993"/>
                </a:solidFill>
                <a:latin typeface="Open Sans"/>
                <a:ea typeface="Open Sans"/>
                <a:cs typeface="Open Sans"/>
                <a:sym typeface="Open Sans"/>
              </a:rPr>
              <a:t>Mësimdhënësit nuk duhet të rishpikin rrotën çdo herë, por mund të ripërdorin atë që është tashmë atje.</a:t>
            </a:r>
            <a:endParaRPr b="0" i="0" sz="2400" u="none" cap="none" strike="noStrike">
              <a:solidFill>
                <a:srgbClr val="004993"/>
              </a:solidFill>
              <a:latin typeface="Open Sans"/>
              <a:ea typeface="Open Sans"/>
              <a:cs typeface="Open Sans"/>
              <a:sym typeface="Open Sans"/>
            </a:endParaRPr>
          </a:p>
        </p:txBody>
      </p:sp>
      <p:sp>
        <p:nvSpPr>
          <p:cNvPr id="330" name="Google Shape;330;p24"/>
          <p:cNvSpPr txBox="1"/>
          <p:nvPr/>
        </p:nvSpPr>
        <p:spPr>
          <a:xfrm>
            <a:off x="0" y="1530075"/>
            <a:ext cx="297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600"/>
              <a:buFont typeface="Arial"/>
              <a:buNone/>
            </a:pPr>
            <a:r>
              <a:rPr b="1" i="0" lang="en-US" sz="2600" u="none" cap="none" strike="noStrike">
                <a:solidFill>
                  <a:schemeClr val="lt1"/>
                </a:solidFill>
                <a:latin typeface="Open Sans"/>
                <a:ea typeface="Open Sans"/>
                <a:cs typeface="Open Sans"/>
                <a:sym typeface="Open Sans"/>
              </a:rPr>
              <a:t>Përfitimet e Arsimit të Hapur për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600"/>
              <a:buFont typeface="Arial"/>
              <a:buNone/>
            </a:pPr>
            <a:r>
              <a:rPr b="1" i="0" lang="en-US" sz="2600" u="none" cap="none" strike="noStrike">
                <a:solidFill>
                  <a:schemeClr val="accent4"/>
                </a:solidFill>
                <a:latin typeface="Open Sans"/>
                <a:ea typeface="Open Sans"/>
                <a:cs typeface="Open Sans"/>
                <a:sym typeface="Open Sans"/>
              </a:rPr>
              <a:t>mësimdhënësit</a:t>
            </a:r>
            <a:endParaRPr b="1" i="0" sz="2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34" name="Shape 334"/>
        <p:cNvGrpSpPr/>
        <p:nvPr/>
      </p:nvGrpSpPr>
      <p:grpSpPr>
        <a:xfrm>
          <a:off x="0" y="0"/>
          <a:ext cx="0" cy="0"/>
          <a:chOff x="0" y="0"/>
          <a:chExt cx="0" cy="0"/>
        </a:xfrm>
      </p:grpSpPr>
      <p:sp>
        <p:nvSpPr>
          <p:cNvPr id="335" name="Google Shape;335;p2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2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 name="Google Shape;337;p25"/>
          <p:cNvSpPr txBox="1"/>
          <p:nvPr/>
        </p:nvSpPr>
        <p:spPr>
          <a:xfrm>
            <a:off x="3238350" y="1691900"/>
            <a:ext cx="5460000" cy="136085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8" name="Google Shape;338;p2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39" name="Google Shape;339;p2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40" name="Google Shape;340;p2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 name="Google Shape;341;p25"/>
          <p:cNvSpPr/>
          <p:nvPr/>
        </p:nvSpPr>
        <p:spPr>
          <a:xfrm>
            <a:off x="3271990" y="1532012"/>
            <a:ext cx="4895100" cy="147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000"/>
              <a:buFont typeface="Arial"/>
              <a:buNone/>
            </a:pPr>
            <a:r>
              <a:rPr b="1" i="0" lang="en-US" sz="3000" u="none" cap="none" strike="noStrike">
                <a:solidFill>
                  <a:srgbClr val="004993"/>
                </a:solidFill>
                <a:latin typeface="Open Sans"/>
                <a:ea typeface="Open Sans"/>
                <a:cs typeface="Open Sans"/>
                <a:sym typeface="Open Sans"/>
              </a:rPr>
              <a:t>Frymëzojnë: </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000"/>
              <a:buFont typeface="Arial"/>
              <a:buNone/>
            </a:pPr>
            <a:r>
              <a:rPr b="0" i="0" lang="en-US" sz="3000" u="none" cap="none" strike="noStrike">
                <a:solidFill>
                  <a:srgbClr val="004993"/>
                </a:solidFill>
                <a:latin typeface="Open Sans"/>
                <a:ea typeface="Open Sans"/>
                <a:cs typeface="Open Sans"/>
                <a:sym typeface="Open Sans"/>
              </a:rPr>
              <a:t>BHA janë një mënyrë për të marrë ide të reja.</a:t>
            </a:r>
            <a:endParaRPr b="0" i="0" sz="3000" u="none" cap="none" strike="noStrike">
              <a:solidFill>
                <a:srgbClr val="004993"/>
              </a:solidFill>
              <a:latin typeface="Open Sans"/>
              <a:ea typeface="Open Sans"/>
              <a:cs typeface="Open Sans"/>
              <a:sym typeface="Open Sans"/>
            </a:endParaRPr>
          </a:p>
        </p:txBody>
      </p:sp>
      <p:sp>
        <p:nvSpPr>
          <p:cNvPr id="342" name="Google Shape;342;p25"/>
          <p:cNvSpPr txBox="1"/>
          <p:nvPr/>
        </p:nvSpPr>
        <p:spPr>
          <a:xfrm>
            <a:off x="0" y="1530075"/>
            <a:ext cx="297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600"/>
              <a:buFont typeface="Arial"/>
              <a:buNone/>
            </a:pPr>
            <a:r>
              <a:rPr b="1" i="0" lang="en-US" sz="2600" u="none" cap="none" strike="noStrike">
                <a:solidFill>
                  <a:schemeClr val="lt1"/>
                </a:solidFill>
                <a:latin typeface="Open Sans"/>
                <a:ea typeface="Open Sans"/>
                <a:cs typeface="Open Sans"/>
                <a:sym typeface="Open Sans"/>
              </a:rPr>
              <a:t>Përfitimet e Arsimit të Hapur për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600"/>
              <a:buFont typeface="Arial"/>
              <a:buNone/>
            </a:pPr>
            <a:r>
              <a:rPr b="1" i="0" lang="en-US" sz="2600" u="none" cap="none" strike="noStrike">
                <a:solidFill>
                  <a:schemeClr val="accent4"/>
                </a:solidFill>
                <a:latin typeface="Open Sans"/>
                <a:ea typeface="Open Sans"/>
                <a:cs typeface="Open Sans"/>
                <a:sym typeface="Open Sans"/>
              </a:rPr>
              <a:t>mësimdhënësit</a:t>
            </a:r>
            <a:endParaRPr b="1" i="0" sz="2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6" name="Shape 346"/>
        <p:cNvGrpSpPr/>
        <p:nvPr/>
      </p:nvGrpSpPr>
      <p:grpSpPr>
        <a:xfrm>
          <a:off x="0" y="0"/>
          <a:ext cx="0" cy="0"/>
          <a:chOff x="0" y="0"/>
          <a:chExt cx="0" cy="0"/>
        </a:xfrm>
      </p:grpSpPr>
      <p:sp>
        <p:nvSpPr>
          <p:cNvPr id="347" name="Google Shape;347;p2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 name="Google Shape;348;p2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 name="Google Shape;349;p26"/>
          <p:cNvSpPr txBox="1"/>
          <p:nvPr/>
        </p:nvSpPr>
        <p:spPr>
          <a:xfrm>
            <a:off x="3123975" y="59475"/>
            <a:ext cx="5460000" cy="3901038"/>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i="0" lang="en-US" sz="1400" u="none" cap="none" strike="noStrike">
                <a:solidFill>
                  <a:srgbClr val="004993"/>
                </a:solidFill>
                <a:latin typeface="Open Sans"/>
                <a:ea typeface="Open Sans"/>
                <a:cs typeface="Open Sans"/>
                <a:sym typeface="Open Sans"/>
              </a:rPr>
              <a:t>Nxitja e qasjeve aktive: </a:t>
            </a:r>
            <a:r>
              <a:rPr b="0" i="0" lang="en-US" sz="1400" u="none" cap="none" strike="noStrike">
                <a:solidFill>
                  <a:srgbClr val="004993"/>
                </a:solidFill>
                <a:latin typeface="Open Sans"/>
                <a:ea typeface="Open Sans"/>
                <a:cs typeface="Open Sans"/>
                <a:sym typeface="Open Sans"/>
              </a:rPr>
              <a:t>Mësimdhënësit mund të hartojnë strategji të ndryshme praktike për të mbështetur përvojat e të mësuarit bazuar në ripërzierjen/përshtatjen e BHA.</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0" i="0" lang="en-US" sz="14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US" sz="1400" u="none" cap="none" strike="noStrike">
                <a:solidFill>
                  <a:srgbClr val="004993"/>
                </a:solidFill>
                <a:latin typeface="Open Sans"/>
                <a:ea typeface="Open Sans"/>
                <a:cs typeface="Open Sans"/>
                <a:sym typeface="Open Sans"/>
              </a:rPr>
              <a:t>Nxitja e bashkëpunimit: </a:t>
            </a:r>
            <a:r>
              <a:rPr b="0" i="0" lang="en-US" sz="1400" u="none" cap="none" strike="noStrike">
                <a:solidFill>
                  <a:srgbClr val="004993"/>
                </a:solidFill>
                <a:latin typeface="Open Sans"/>
                <a:ea typeface="Open Sans"/>
                <a:cs typeface="Open Sans"/>
                <a:sym typeface="Open Sans"/>
              </a:rPr>
              <a:t>Reagimet nga kolegët, bashkëpunimi i studentëve dhe përfshirja e ekspertëve lartëson dhe pasuron mësimdhënësit, falë procesit të zbatuar nga licensat e hapura.</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US" sz="1400" u="none" cap="none" strike="noStrike">
                <a:solidFill>
                  <a:srgbClr val="004993"/>
                </a:solidFill>
                <a:latin typeface="Open Sans"/>
                <a:ea typeface="Open Sans"/>
                <a:cs typeface="Open Sans"/>
                <a:sym typeface="Open Sans"/>
              </a:rPr>
              <a:t>Mbështetja e inovacionit: </a:t>
            </a:r>
            <a:r>
              <a:rPr b="0" i="0" lang="en-US" sz="1400" u="none" cap="none" strike="noStrike">
                <a:solidFill>
                  <a:srgbClr val="004993"/>
                </a:solidFill>
                <a:latin typeface="Open Sans"/>
                <a:ea typeface="Open Sans"/>
                <a:cs typeface="Open Sans"/>
                <a:sym typeface="Open Sans"/>
              </a:rPr>
              <a:t>BHA ofron mundësi për të përmirësuar cilësinë mësimdhënies dhe materialeve mësimore duke i lejuar të tjerët të ndërtojnë mbi to dhe të ofrojnë reagime konstruktive.</a:t>
            </a:r>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US" sz="1400" u="none" cap="none" strike="noStrike">
                <a:solidFill>
                  <a:srgbClr val="004993"/>
                </a:solidFill>
                <a:latin typeface="Open Sans"/>
                <a:ea typeface="Open Sans"/>
                <a:cs typeface="Open Sans"/>
                <a:sym typeface="Open Sans"/>
              </a:rPr>
              <a:t>Sigurimi i trashëgimisë: </a:t>
            </a:r>
            <a:r>
              <a:rPr b="0" i="0" lang="en-US" sz="1400" u="none" cap="none" strike="noStrike">
                <a:solidFill>
                  <a:srgbClr val="004993"/>
                </a:solidFill>
                <a:latin typeface="Open Sans"/>
                <a:ea typeface="Open Sans"/>
                <a:cs typeface="Open Sans"/>
                <a:sym typeface="Open Sans"/>
              </a:rPr>
              <a:t>Procesi i ripërdorimit aktiv nga BHA vazhdon edhe pas daljes në pension.</a:t>
            </a:r>
            <a:endParaRPr b="0" i="0" sz="1400" u="none" cap="none" strike="noStrike">
              <a:solidFill>
                <a:srgbClr val="004993"/>
              </a:solidFill>
              <a:latin typeface="Open Sans"/>
              <a:ea typeface="Open Sans"/>
              <a:cs typeface="Open Sans"/>
              <a:sym typeface="Open Sans"/>
            </a:endParaRPr>
          </a:p>
        </p:txBody>
      </p:sp>
      <p:cxnSp>
        <p:nvCxnSpPr>
          <p:cNvPr id="350" name="Google Shape;350;p2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51" name="Google Shape;351;p2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52" name="Google Shape;352;p2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26"/>
          <p:cNvSpPr txBox="1"/>
          <p:nvPr/>
        </p:nvSpPr>
        <p:spPr>
          <a:xfrm>
            <a:off x="0" y="1530075"/>
            <a:ext cx="297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600"/>
              <a:buFont typeface="Arial"/>
              <a:buNone/>
            </a:pPr>
            <a:r>
              <a:rPr b="1" i="0" lang="en-US" sz="2600" u="none" cap="none" strike="noStrike">
                <a:solidFill>
                  <a:schemeClr val="lt1"/>
                </a:solidFill>
                <a:latin typeface="Open Sans"/>
                <a:ea typeface="Open Sans"/>
                <a:cs typeface="Open Sans"/>
                <a:sym typeface="Open Sans"/>
              </a:rPr>
              <a:t>Përfitimet e Arsimit të Hapur për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600"/>
              <a:buFont typeface="Arial"/>
              <a:buNone/>
            </a:pPr>
            <a:r>
              <a:rPr b="1" i="0" lang="en-US" sz="2600" u="none" cap="none" strike="noStrike">
                <a:solidFill>
                  <a:schemeClr val="accent4"/>
                </a:solidFill>
                <a:latin typeface="Open Sans"/>
                <a:ea typeface="Open Sans"/>
                <a:cs typeface="Open Sans"/>
                <a:sym typeface="Open Sans"/>
              </a:rPr>
              <a:t>mësimdhënësit</a:t>
            </a:r>
            <a:endParaRPr b="1" i="0" sz="2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7" name="Shape 357"/>
        <p:cNvGrpSpPr/>
        <p:nvPr/>
      </p:nvGrpSpPr>
      <p:grpSpPr>
        <a:xfrm>
          <a:off x="0" y="0"/>
          <a:ext cx="0" cy="0"/>
          <a:chOff x="0" y="0"/>
          <a:chExt cx="0" cy="0"/>
        </a:xfrm>
      </p:grpSpPr>
      <p:sp>
        <p:nvSpPr>
          <p:cNvPr id="358" name="Google Shape;358;p2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 name="Google Shape;359;p2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 name="Google Shape;360;p27"/>
          <p:cNvSpPr txBox="1"/>
          <p:nvPr/>
        </p:nvSpPr>
        <p:spPr>
          <a:xfrm>
            <a:off x="3146949" y="543272"/>
            <a:ext cx="5460000" cy="3374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i="0" lang="en-US" sz="1400" u="none" cap="none" strike="noStrike">
                <a:solidFill>
                  <a:srgbClr val="004993"/>
                </a:solidFill>
                <a:latin typeface="Open Sans"/>
                <a:ea typeface="Open Sans"/>
                <a:cs typeface="Open Sans"/>
                <a:sym typeface="Open Sans"/>
              </a:rPr>
              <a:t>Zgjerojnë zgjedhjet: </a:t>
            </a:r>
            <a:r>
              <a:rPr b="0" i="0" lang="en-US" sz="1400" u="none" cap="none" strike="noStrike">
                <a:solidFill>
                  <a:srgbClr val="004993"/>
                </a:solidFill>
                <a:latin typeface="Open Sans"/>
                <a:ea typeface="Open Sans"/>
                <a:cs typeface="Open Sans"/>
                <a:sym typeface="Open Sans"/>
              </a:rPr>
              <a:t>Tekstet shkollore të BHA zgjerojnë burimet e mësimdhënësve dhe mund të garantojnë të njëjtin nivel të lartë të cilësisë si tekstet tradicionale.</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US" sz="1400" u="none" cap="none" strike="noStrike">
                <a:solidFill>
                  <a:srgbClr val="004993"/>
                </a:solidFill>
                <a:latin typeface="Open Sans"/>
                <a:ea typeface="Open Sans"/>
                <a:cs typeface="Open Sans"/>
                <a:sym typeface="Open Sans"/>
              </a:rPr>
              <a:t>Rritja e lirisë akademike: </a:t>
            </a:r>
            <a:r>
              <a:rPr b="0" i="0" lang="en-US" sz="1400" u="none" cap="none" strike="noStrike">
                <a:solidFill>
                  <a:srgbClr val="004993"/>
                </a:solidFill>
                <a:latin typeface="Open Sans"/>
                <a:ea typeface="Open Sans"/>
                <a:cs typeface="Open Sans"/>
                <a:sym typeface="Open Sans"/>
              </a:rPr>
              <a:t>Licencat e hapura në BHA lejojnë stafin të modifikojë dhe përditësojë rregullisht burimet mësimore për kurset e tyre.</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US" sz="1400" u="none" cap="none" strike="noStrike">
                <a:solidFill>
                  <a:srgbClr val="004993"/>
                </a:solidFill>
                <a:latin typeface="Open Sans"/>
                <a:ea typeface="Open Sans"/>
                <a:cs typeface="Open Sans"/>
                <a:sym typeface="Open Sans"/>
              </a:rPr>
              <a:t>Tregojnë inovacionin dhe kreativitetin: </a:t>
            </a:r>
            <a:r>
              <a:rPr b="0" i="0" lang="en-US" sz="1400" u="none" cap="none" strike="noStrike">
                <a:solidFill>
                  <a:srgbClr val="004993"/>
                </a:solidFill>
                <a:latin typeface="Open Sans"/>
                <a:ea typeface="Open Sans"/>
                <a:cs typeface="Open Sans"/>
                <a:sym typeface="Open Sans"/>
              </a:rPr>
              <a:t>Kreativiteti i fakultetit mund t'u lërë përshtypje studentëve dhe sponsorëve të mundshëm. Kjo do të ndihmojë në rritjen e regjistrimit të studentëve për lëndë të caktuara dhe në rritjen e vlerës së mësuesve individualë.</a:t>
            </a:r>
            <a:endParaRPr b="0" i="0" sz="1400" u="none" cap="none" strike="noStrike">
              <a:solidFill>
                <a:srgbClr val="000000"/>
              </a:solidFill>
              <a:latin typeface="Arial"/>
              <a:ea typeface="Arial"/>
              <a:cs typeface="Arial"/>
              <a:sym typeface="Arial"/>
            </a:endParaRPr>
          </a:p>
        </p:txBody>
      </p:sp>
      <p:cxnSp>
        <p:nvCxnSpPr>
          <p:cNvPr id="361" name="Google Shape;361;p27"/>
          <p:cNvCxnSpPr/>
          <p:nvPr/>
        </p:nvCxnSpPr>
        <p:spPr>
          <a:xfrm>
            <a:off x="-685800" y="5251614"/>
            <a:ext cx="9177300" cy="0"/>
          </a:xfrm>
          <a:prstGeom prst="straightConnector1">
            <a:avLst/>
          </a:prstGeom>
          <a:noFill/>
          <a:ln cap="flat" cmpd="sng" w="9525">
            <a:solidFill>
              <a:srgbClr val="004993"/>
            </a:solidFill>
            <a:prstDash val="solid"/>
            <a:round/>
            <a:headEnd len="sm" w="sm" type="none"/>
            <a:tailEnd len="sm" w="sm" type="none"/>
          </a:ln>
        </p:spPr>
      </p:cxnSp>
      <p:pic>
        <p:nvPicPr>
          <p:cNvPr id="362" name="Google Shape;362;p2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63" name="Google Shape;363;p2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27"/>
          <p:cNvSpPr txBox="1"/>
          <p:nvPr/>
        </p:nvSpPr>
        <p:spPr>
          <a:xfrm>
            <a:off x="0" y="1530075"/>
            <a:ext cx="297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600"/>
              <a:buFont typeface="Arial"/>
              <a:buNone/>
            </a:pPr>
            <a:r>
              <a:rPr b="1" i="0" lang="en-US" sz="2600" u="none" cap="none" strike="noStrike">
                <a:solidFill>
                  <a:schemeClr val="lt1"/>
                </a:solidFill>
                <a:latin typeface="Open Sans"/>
                <a:ea typeface="Open Sans"/>
                <a:cs typeface="Open Sans"/>
                <a:sym typeface="Open Sans"/>
              </a:rPr>
              <a:t>Përfitimet e Arsimit të Hapur për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600"/>
              <a:buFont typeface="Arial"/>
              <a:buNone/>
            </a:pPr>
            <a:r>
              <a:rPr b="1" i="0" lang="en-US" sz="2600" u="none" cap="none" strike="noStrike">
                <a:solidFill>
                  <a:schemeClr val="accent4"/>
                </a:solidFill>
                <a:latin typeface="Open Sans"/>
                <a:ea typeface="Open Sans"/>
                <a:cs typeface="Open Sans"/>
                <a:sym typeface="Open Sans"/>
              </a:rPr>
              <a:t>mësimdhënësit</a:t>
            </a:r>
            <a:endParaRPr b="1" i="0" sz="2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68" name="Shape 368"/>
        <p:cNvGrpSpPr/>
        <p:nvPr/>
      </p:nvGrpSpPr>
      <p:grpSpPr>
        <a:xfrm>
          <a:off x="0" y="0"/>
          <a:ext cx="0" cy="0"/>
          <a:chOff x="0" y="0"/>
          <a:chExt cx="0" cy="0"/>
        </a:xfrm>
      </p:grpSpPr>
      <p:sp>
        <p:nvSpPr>
          <p:cNvPr id="369" name="Google Shape;369;p2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 name="Google Shape;370;p2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1" name="Google Shape;371;p2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72" name="Google Shape;372;p2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73" name="Google Shape;373;p2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 name="Google Shape;374;p28"/>
          <p:cNvSpPr txBox="1"/>
          <p:nvPr/>
        </p:nvSpPr>
        <p:spPr>
          <a:xfrm>
            <a:off x="119270" y="1505375"/>
            <a:ext cx="2693705" cy="15142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chemeClr val="lt1"/>
                </a:solidFill>
                <a:latin typeface="Open Sans"/>
                <a:ea typeface="Open Sans"/>
                <a:cs typeface="Open Sans"/>
                <a:sym typeface="Open Sans"/>
              </a:rPr>
              <a:t>Përfitimet e Arsimit të Hapur për </a:t>
            </a:r>
            <a:r>
              <a:rPr b="1" i="0" lang="en-US" sz="2700" u="none" cap="none" strike="noStrike">
                <a:solidFill>
                  <a:srgbClr val="45BEDF"/>
                </a:solidFill>
                <a:latin typeface="Open Sans"/>
                <a:ea typeface="Open Sans"/>
                <a:cs typeface="Open Sans"/>
                <a:sym typeface="Open Sans"/>
              </a:rPr>
              <a:t>institucionet</a:t>
            </a:r>
            <a:endParaRPr b="1" i="0" sz="2700" u="none" cap="none" strike="noStrike">
              <a:solidFill>
                <a:srgbClr val="45BEDF"/>
              </a:solidFill>
              <a:latin typeface="Open Sans"/>
              <a:ea typeface="Open Sans"/>
              <a:cs typeface="Open Sans"/>
              <a:sym typeface="Open Sans"/>
            </a:endParaRPr>
          </a:p>
        </p:txBody>
      </p:sp>
      <p:sp>
        <p:nvSpPr>
          <p:cNvPr id="375" name="Google Shape;375;p28"/>
          <p:cNvSpPr txBox="1"/>
          <p:nvPr/>
        </p:nvSpPr>
        <p:spPr>
          <a:xfrm>
            <a:off x="3044450" y="264400"/>
            <a:ext cx="6037800" cy="398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300"/>
              <a:buFont typeface="Arial"/>
              <a:buNone/>
            </a:pPr>
            <a:r>
              <a:rPr b="1" lang="en-US" sz="1300">
                <a:solidFill>
                  <a:srgbClr val="004993"/>
                </a:solidFill>
                <a:latin typeface="Open Sans"/>
                <a:ea typeface="Open Sans"/>
                <a:cs typeface="Open Sans"/>
                <a:sym typeface="Open Sans"/>
              </a:rPr>
              <a:t>Promovim i ekonomive të shkallës:</a:t>
            </a:r>
            <a:r>
              <a:rPr lang="en-US" sz="1300">
                <a:solidFill>
                  <a:schemeClr val="lt1"/>
                </a:solidFill>
                <a:latin typeface="Open Sans"/>
                <a:ea typeface="Open Sans"/>
                <a:cs typeface="Open Sans"/>
                <a:sym typeface="Open Sans"/>
              </a:rPr>
              <a:t> BHA janë falas online, mund të printohen, ruhen dhe përditësohen lehtësisht. Në vend të blerjes së teksteve shkollore, burimet mund të ridrejtohen drejt teknologjisë, duke përmirësuar mësimdhënien ose duke reduktuar kostot.</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US" sz="1300" u="none" cap="none" strike="noStrike">
                <a:solidFill>
                  <a:srgbClr val="004993"/>
                </a:solidFill>
                <a:latin typeface="Open Sans"/>
                <a:ea typeface="Open Sans"/>
                <a:cs typeface="Open Sans"/>
                <a:sym typeface="Open Sans"/>
              </a:rPr>
              <a:t>Mbështetja e zhvillimit të fakultetit: </a:t>
            </a:r>
            <a:r>
              <a:rPr b="0" i="0" lang="en-US" sz="1300" u="none" cap="none" strike="noStrike">
                <a:solidFill>
                  <a:schemeClr val="lt1"/>
                </a:solidFill>
                <a:latin typeface="Open Sans"/>
                <a:ea typeface="Open Sans"/>
                <a:cs typeface="Open Sans"/>
                <a:sym typeface="Open Sans"/>
              </a:rPr>
              <a:t>Qasja dhe përdorimi i zgjeruar i BHA dhe të mësuarit nga kolegët ndërmjet anëtarëve të fakultetit ndërinstitucional forcom cilësinë e materialeve arsimore.</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US" sz="1300" u="none" cap="none" strike="noStrike">
                <a:solidFill>
                  <a:srgbClr val="004993"/>
                </a:solidFill>
                <a:latin typeface="Open Sans"/>
                <a:ea typeface="Open Sans"/>
                <a:cs typeface="Open Sans"/>
                <a:sym typeface="Open Sans"/>
              </a:rPr>
              <a:t>Përfitoni sa më shumë nga investimet publike: </a:t>
            </a:r>
            <a:r>
              <a:rPr b="0" i="0" lang="en-US" sz="1300" u="none" cap="none" strike="noStrike">
                <a:solidFill>
                  <a:schemeClr val="lt1"/>
                </a:solidFill>
                <a:latin typeface="Open Sans"/>
                <a:ea typeface="Open Sans"/>
                <a:cs typeface="Open Sans"/>
                <a:sym typeface="Open Sans"/>
              </a:rPr>
              <a:t>Burimet nga financimi publik përdoren për të krijuar njohuri publike dhe ndahen në mënyrë transversale përmes institucioneve të shumta me kosto të reduktuara</a:t>
            </a:r>
            <a:r>
              <a:rPr b="0" i="0" lang="en-US" sz="1300" u="none" cap="none" strike="noStrike">
                <a:solidFill>
                  <a:srgbClr val="004993"/>
                </a:solidFill>
                <a:latin typeface="Open Sans"/>
                <a:ea typeface="Open Sans"/>
                <a:cs typeface="Open Sans"/>
                <a:sym typeface="Open Sans"/>
              </a:rPr>
              <a:t>.</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US" sz="1300" u="none" cap="none" strike="noStrike">
                <a:solidFill>
                  <a:srgbClr val="004993"/>
                </a:solidFill>
                <a:latin typeface="Open Sans"/>
                <a:ea typeface="Open Sans"/>
                <a:cs typeface="Open Sans"/>
                <a:sym typeface="Open Sans"/>
              </a:rPr>
              <a:t>Mbështetja e vetëpromovimit: </a:t>
            </a:r>
            <a:r>
              <a:rPr b="0" i="0" lang="en-US" sz="1300" u="none" cap="none" strike="noStrike">
                <a:solidFill>
                  <a:schemeClr val="lt1"/>
                </a:solidFill>
                <a:latin typeface="Open Sans"/>
                <a:ea typeface="Open Sans"/>
                <a:cs typeface="Open Sans"/>
                <a:sym typeface="Open Sans"/>
              </a:rPr>
              <a:t>Imazhi publik i institucionit mund të përfitojë kryesisht nga cilësia e përbashkët dhe e ripërdorur e BHA-së.</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US" sz="1300" u="none" cap="none" strike="noStrike">
                <a:solidFill>
                  <a:srgbClr val="004993"/>
                </a:solidFill>
                <a:latin typeface="Open Sans"/>
                <a:ea typeface="Open Sans"/>
                <a:cs typeface="Open Sans"/>
                <a:sym typeface="Open Sans"/>
              </a:rPr>
              <a:t>Mbështetja bashkëpunimit ndërkombëtar: </a:t>
            </a:r>
            <a:r>
              <a:rPr b="0" i="0" lang="en-US" sz="1300" u="none" cap="none" strike="noStrike">
                <a:solidFill>
                  <a:schemeClr val="lt1"/>
                </a:solidFill>
                <a:latin typeface="Open Sans"/>
                <a:ea typeface="Open Sans"/>
                <a:cs typeface="Open Sans"/>
                <a:sym typeface="Open Sans"/>
              </a:rPr>
              <a:t>Puna me BHA e rrit dukshmërinë e institucionit, përmirëson reputacionin në nivel internacional nëpërmjet bashkëpunimit aktiv me institucionet të tjera në nivel global.</a:t>
            </a:r>
            <a:endParaRPr b="0" i="0" sz="1300" u="none" cap="none" strike="noStrike">
              <a:solidFill>
                <a:schemeClr val="lt1"/>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2" name="Shape 72"/>
        <p:cNvGrpSpPr/>
        <p:nvPr/>
      </p:nvGrpSpPr>
      <p:grpSpPr>
        <a:xfrm>
          <a:off x="0" y="0"/>
          <a:ext cx="0" cy="0"/>
          <a:chOff x="0" y="0"/>
          <a:chExt cx="0" cy="0"/>
        </a:xfrm>
      </p:grpSpPr>
      <p:sp>
        <p:nvSpPr>
          <p:cNvPr id="73" name="Google Shape;73;p3"/>
          <p:cNvSpPr txBox="1"/>
          <p:nvPr/>
        </p:nvSpPr>
        <p:spPr>
          <a:xfrm>
            <a:off x="3821899" y="1759018"/>
            <a:ext cx="3191152" cy="160040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600"/>
              <a:buFont typeface="Arial"/>
              <a:buNone/>
            </a:pPr>
            <a:r>
              <a:rPr b="1" i="0" lang="en-US" sz="4600" u="none" cap="none" strike="noStrike">
                <a:solidFill>
                  <a:srgbClr val="004993"/>
                </a:solidFill>
                <a:latin typeface="Open Sans"/>
                <a:ea typeface="Open Sans"/>
                <a:cs typeface="Open Sans"/>
                <a:sym typeface="Open Sans"/>
              </a:rPr>
              <a:t>Çfarë janë BHA?</a:t>
            </a:r>
            <a:endParaRPr b="1" i="0" sz="4600" u="none" cap="none" strike="noStrike">
              <a:solidFill>
                <a:srgbClr val="004993"/>
              </a:solidFill>
              <a:latin typeface="Open Sans"/>
              <a:ea typeface="Open Sans"/>
              <a:cs typeface="Open Sans"/>
              <a:sym typeface="Open Sans"/>
            </a:endParaRPr>
          </a:p>
        </p:txBody>
      </p:sp>
      <p:sp>
        <p:nvSpPr>
          <p:cNvPr id="74" name="Google Shape;74;p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5" name="Google Shape;75;p3"/>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76" name="Google Shape;76;p3"/>
          <p:cNvSpPr txBox="1"/>
          <p:nvPr/>
        </p:nvSpPr>
        <p:spPr>
          <a:xfrm>
            <a:off x="1025170" y="1582113"/>
            <a:ext cx="4044776" cy="89252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US" sz="2300" u="none" cap="none" strike="noStrike">
                <a:solidFill>
                  <a:srgbClr val="FFFFFF"/>
                </a:solidFill>
                <a:latin typeface="Open Sans"/>
                <a:ea typeface="Open Sans"/>
                <a:cs typeface="Open Sans"/>
                <a:sym typeface="Open Sans"/>
              </a:rPr>
              <a:t>BHA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rgbClr val="FFFFFF"/>
                </a:solidFill>
                <a:latin typeface="Open Sans"/>
                <a:ea typeface="Open Sans"/>
                <a:cs typeface="Open Sans"/>
                <a:sym typeface="Open Sans"/>
              </a:rPr>
              <a:t>THEMELORE</a:t>
            </a:r>
            <a:endParaRPr b="1" i="0" sz="2300" u="none" cap="none" strike="noStrike">
              <a:solidFill>
                <a:srgbClr val="FFFFFF"/>
              </a:solidFill>
              <a:latin typeface="Open Sans"/>
              <a:ea typeface="Open Sans"/>
              <a:cs typeface="Open Sans"/>
              <a:sym typeface="Open Sans"/>
            </a:endParaRPr>
          </a:p>
        </p:txBody>
      </p:sp>
      <p:pic>
        <p:nvPicPr>
          <p:cNvPr id="77" name="Google Shape;77;p3"/>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78" name="Google Shape;78;p3"/>
          <p:cNvSpPr txBox="1"/>
          <p:nvPr/>
        </p:nvSpPr>
        <p:spPr>
          <a:xfrm>
            <a:off x="1316025" y="4698300"/>
            <a:ext cx="5154600" cy="4119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US" sz="800" u="none" cap="none" strike="noStrike">
                <a:solidFill>
                  <a:srgbClr val="000000"/>
                </a:solidFill>
                <a:latin typeface="Open Sans"/>
                <a:ea typeface="Open Sans"/>
                <a:cs typeface="Open Sans"/>
                <a:sym typeface="Open Sans"/>
              </a:rPr>
              <a:t>This work is a derivative of “Albanian_1. OE Benefits - ENOEL slides”, </a:t>
            </a:r>
            <a:r>
              <a:rPr lang="en-US" sz="900" u="sng">
                <a:solidFill>
                  <a:schemeClr val="hlink"/>
                </a:solidFill>
                <a:latin typeface="Open Sans"/>
                <a:ea typeface="Open Sans"/>
                <a:cs typeface="Open Sans"/>
                <a:sym typeface="Open Sans"/>
                <a:hlinkClick r:id="rId5"/>
              </a:rPr>
              <a:t>https://doi.org/10.5281/zenodo.5568482</a:t>
            </a:r>
            <a:r>
              <a:rPr b="0" i="0" lang="en-US" sz="800" u="none" cap="none" strike="noStrike">
                <a:solidFill>
                  <a:srgbClr val="000000"/>
                </a:solidFill>
                <a:latin typeface="Open Sans"/>
                <a:ea typeface="Open Sans"/>
                <a:cs typeface="Open Sans"/>
                <a:sym typeface="Open Sans"/>
              </a:rPr>
              <a:t>, by </a:t>
            </a:r>
            <a:r>
              <a:rPr b="0" i="0" lang="en-US" sz="9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en-US" sz="800" u="none" cap="none" strike="noStrike">
                <a:solidFill>
                  <a:srgbClr val="000000"/>
                </a:solidFill>
                <a:latin typeface="Open Sans"/>
                <a:ea typeface="Open Sans"/>
                <a:cs typeface="Open Sans"/>
                <a:sym typeface="Open Sans"/>
              </a:rPr>
              <a:t> (ENOEL), </a:t>
            </a:r>
            <a:r>
              <a:rPr b="0" i="0" lang="en-US" sz="800" u="sng" cap="none" strike="noStrike">
                <a:solidFill>
                  <a:srgbClr val="0097A7"/>
                </a:solidFill>
                <a:latin typeface="Open Sans"/>
                <a:ea typeface="Open Sans"/>
                <a:cs typeface="Open Sans"/>
                <a:sym typeface="Open Sans"/>
                <a:hlinkClick r:id="rId7">
                  <a:extLst>
                    <a:ext uri="{A12FA001-AC4F-418D-AE19-62706E023703}">
                      <ahyp:hlinkClr val="tx"/>
                    </a:ext>
                  </a:extLst>
                </a:hlinkClick>
              </a:rPr>
              <a:t>CC BY</a:t>
            </a:r>
            <a:endParaRPr b="0" i="0" sz="800" u="none" cap="none" strike="noStrike">
              <a:solidFill>
                <a:srgbClr val="000000"/>
              </a:solidFill>
              <a:latin typeface="Open Sans"/>
              <a:ea typeface="Open Sans"/>
              <a:cs typeface="Open Sans"/>
              <a:sym typeface="Open Sans"/>
            </a:endParaRPr>
          </a:p>
        </p:txBody>
      </p:sp>
      <p:sp>
        <p:nvSpPr>
          <p:cNvPr id="79" name="Google Shape;79;p3"/>
          <p:cNvSpPr txBox="1"/>
          <p:nvPr/>
        </p:nvSpPr>
        <p:spPr>
          <a:xfrm>
            <a:off x="7522677" y="4695575"/>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US" sz="700" u="none" cap="none" strike="noStrike">
                <a:solidFill>
                  <a:srgbClr val="000000"/>
                </a:solidFill>
                <a:latin typeface="Open Sans"/>
                <a:ea typeface="Open Sans"/>
                <a:cs typeface="Open Sans"/>
                <a:sym typeface="Open Sans"/>
              </a:rPr>
              <a:t>Your organization’s logo </a:t>
            </a:r>
            <a:endParaRPr b="0" i="0" sz="700" u="none" cap="none" strike="noStrike">
              <a:solidFill>
                <a:srgbClr val="000000"/>
              </a:solidFill>
              <a:latin typeface="Open Sans"/>
              <a:ea typeface="Open Sans"/>
              <a:cs typeface="Open Sans"/>
              <a:sym typeface="Open Sans"/>
            </a:endParaRPr>
          </a:p>
        </p:txBody>
      </p:sp>
      <p:cxnSp>
        <p:nvCxnSpPr>
          <p:cNvPr id="80" name="Google Shape;80;p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81" name="Google Shape;81;p3"/>
          <p:cNvSpPr txBox="1"/>
          <p:nvPr/>
        </p:nvSpPr>
        <p:spPr>
          <a:xfrm>
            <a:off x="6236975" y="484425"/>
            <a:ext cx="2295300" cy="83096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FF0000"/>
                </a:solidFill>
                <a:latin typeface="Arial"/>
                <a:ea typeface="Arial"/>
                <a:cs typeface="Arial"/>
                <a:sym typeface="Arial"/>
              </a:rPr>
              <a:t>SHEMBULL I PËRSHTATJES PËR</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FF0000"/>
                </a:solidFill>
                <a:latin typeface="Arial"/>
                <a:ea typeface="Arial"/>
                <a:cs typeface="Arial"/>
                <a:sym typeface="Arial"/>
              </a:rPr>
              <a:t>NEVOJAT TUAJA</a:t>
            </a:r>
            <a:endParaRPr b="0" i="0" sz="1400" u="none" cap="none" strike="noStrike">
              <a:solidFill>
                <a:srgbClr val="FF0000"/>
              </a:solidFill>
              <a:latin typeface="Arial"/>
              <a:ea typeface="Arial"/>
              <a:cs typeface="Arial"/>
              <a:sym typeface="Arial"/>
            </a:endParaRPr>
          </a:p>
        </p:txBody>
      </p:sp>
      <p:sp>
        <p:nvSpPr>
          <p:cNvPr id="82" name="Google Shape;82;p3"/>
          <p:cNvSpPr txBox="1"/>
          <p:nvPr/>
        </p:nvSpPr>
        <p:spPr>
          <a:xfrm>
            <a:off x="6431550" y="378675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FF0000"/>
                </a:solidFill>
                <a:latin typeface="Arial"/>
                <a:ea typeface="Arial"/>
                <a:cs typeface="Arial"/>
                <a:sym typeface="Arial"/>
              </a:rPr>
              <a:t>Shtoni logon e organizatës suaj</a:t>
            </a:r>
            <a:endParaRPr b="0" i="0" sz="1400" u="none" cap="none" strike="noStrike">
              <a:solidFill>
                <a:srgbClr val="FF0000"/>
              </a:solidFill>
              <a:latin typeface="Arial"/>
              <a:ea typeface="Arial"/>
              <a:cs typeface="Arial"/>
              <a:sym typeface="Arial"/>
            </a:endParaRPr>
          </a:p>
        </p:txBody>
      </p:sp>
      <p:sp>
        <p:nvSpPr>
          <p:cNvPr id="83" name="Google Shape;83;p3"/>
          <p:cNvSpPr txBox="1"/>
          <p:nvPr/>
        </p:nvSpPr>
        <p:spPr>
          <a:xfrm>
            <a:off x="2248100" y="378675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FF0000"/>
                </a:solidFill>
                <a:latin typeface="Arial"/>
                <a:ea typeface="Arial"/>
                <a:cs typeface="Arial"/>
                <a:sym typeface="Arial"/>
              </a:rPr>
              <a:t>Shtoni deklaratën e atribuimit</a:t>
            </a:r>
            <a:endParaRPr b="0" i="0" sz="1400" u="none" cap="none" strike="noStrike">
              <a:solidFill>
                <a:srgbClr val="FF0000"/>
              </a:solidFill>
              <a:latin typeface="Arial"/>
              <a:ea typeface="Arial"/>
              <a:cs typeface="Arial"/>
              <a:sym typeface="Arial"/>
            </a:endParaRPr>
          </a:p>
        </p:txBody>
      </p:sp>
      <p:sp>
        <p:nvSpPr>
          <p:cNvPr id="84" name="Google Shape;84;p3"/>
          <p:cNvSpPr/>
          <p:nvPr/>
        </p:nvSpPr>
        <p:spPr>
          <a:xfrm>
            <a:off x="198502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 name="Google Shape;85;p3"/>
          <p:cNvSpPr/>
          <p:nvPr/>
        </p:nvSpPr>
        <p:spPr>
          <a:xfrm>
            <a:off x="8085200" y="4186950"/>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79" name="Shape 379"/>
        <p:cNvGrpSpPr/>
        <p:nvPr/>
      </p:nvGrpSpPr>
      <p:grpSpPr>
        <a:xfrm>
          <a:off x="0" y="0"/>
          <a:ext cx="0" cy="0"/>
          <a:chOff x="0" y="0"/>
          <a:chExt cx="0" cy="0"/>
        </a:xfrm>
      </p:grpSpPr>
      <p:sp>
        <p:nvSpPr>
          <p:cNvPr id="380" name="Google Shape;380;p29"/>
          <p:cNvSpPr txBox="1"/>
          <p:nvPr/>
        </p:nvSpPr>
        <p:spPr>
          <a:xfrm>
            <a:off x="3042125" y="790660"/>
            <a:ext cx="5537700" cy="289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rgbClr val="004993"/>
                </a:solidFill>
                <a:latin typeface="Open Sans"/>
                <a:ea typeface="Open Sans"/>
                <a:cs typeface="Open Sans"/>
                <a:sym typeface="Open Sans"/>
                <a:extLst>
                  <a:ext uri="http://customooxmlschemas.google.com/">
                    <go:slidesCustomData xmlns:go="http://customooxmlschemas.google.com/" textRoundtripDataId="0"/>
                  </a:ext>
                </a:extLst>
              </a:rPr>
              <a:t>Promovojnë ekonomitë e shkallës: </a:t>
            </a:r>
            <a:endParaRPr b="1" i="0" sz="2200" u="none" cap="none" strike="noStrike">
              <a:solidFill>
                <a:srgbClr val="004993"/>
              </a:solidFill>
              <a:latin typeface="Open Sans"/>
              <a:ea typeface="Open Sans"/>
              <a:cs typeface="Open Sans"/>
              <a:sym typeface="Open Sans"/>
              <a:extLst>
                <a:ext uri="http://customooxmlschemas.google.com/">
                  <go:slidesCustomData xmlns:go="http://customooxmlschemas.google.com/" textRoundtripDataId="1"/>
                </a:ext>
              </a:extLst>
            </a:endParaRPr>
          </a:p>
          <a:p>
            <a:pPr indent="0" lvl="0" marL="0" marR="0" rtl="0" algn="l">
              <a:lnSpc>
                <a:spcPct val="100000"/>
              </a:lnSpc>
              <a:spcBef>
                <a:spcPts val="0"/>
              </a:spcBef>
              <a:spcAft>
                <a:spcPts val="0"/>
              </a:spcAft>
              <a:buClr>
                <a:srgbClr val="000000"/>
              </a:buClr>
              <a:buSzPts val="2200"/>
              <a:buFont typeface="Arial"/>
              <a:buNone/>
            </a:pPr>
            <a:r>
              <a:rPr lang="en-US" sz="2200">
                <a:solidFill>
                  <a:schemeClr val="lt1"/>
                </a:solidFill>
                <a:latin typeface="Open Sans"/>
                <a:ea typeface="Open Sans"/>
                <a:cs typeface="Open Sans"/>
                <a:sym typeface="Open Sans"/>
              </a:rPr>
              <a:t>BHA janë falas online, mund të printohen, ruhen dhe përditësohen lehtësisht. Në vend të blerjes së teksteve shkollore, burimet mund të ridrejtohen drejt teknologjisë, duke përmirësuar mësimdhënien ose duke reduktuar kostot.</a:t>
            </a:r>
            <a:endParaRPr b="1" i="0" sz="1500" u="none" cap="none" strike="noStrike">
              <a:solidFill>
                <a:srgbClr val="004993"/>
              </a:solidFill>
              <a:latin typeface="Open Sans"/>
              <a:ea typeface="Open Sans"/>
              <a:cs typeface="Open Sans"/>
              <a:sym typeface="Open Sans"/>
            </a:endParaRPr>
          </a:p>
        </p:txBody>
      </p:sp>
      <p:sp>
        <p:nvSpPr>
          <p:cNvPr id="381" name="Google Shape;381;p2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 name="Google Shape;382;p2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3" name="Google Shape;383;p2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84" name="Google Shape;384;p2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85" name="Google Shape;385;p2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p29"/>
          <p:cNvSpPr txBox="1"/>
          <p:nvPr/>
        </p:nvSpPr>
        <p:spPr>
          <a:xfrm>
            <a:off x="119270" y="1505375"/>
            <a:ext cx="26937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chemeClr val="lt1"/>
                </a:solidFill>
                <a:latin typeface="Open Sans"/>
                <a:ea typeface="Open Sans"/>
                <a:cs typeface="Open Sans"/>
                <a:sym typeface="Open Sans"/>
              </a:rPr>
              <a:t>Përfitimet e Arsimit të Hapur për </a:t>
            </a:r>
            <a:r>
              <a:rPr b="1" i="0" lang="en-US" sz="2700" u="none" cap="none" strike="noStrike">
                <a:solidFill>
                  <a:srgbClr val="45BEDF"/>
                </a:solidFill>
                <a:latin typeface="Open Sans"/>
                <a:ea typeface="Open Sans"/>
                <a:cs typeface="Open Sans"/>
                <a:sym typeface="Open Sans"/>
              </a:rPr>
              <a:t>institucionet</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90" name="Shape 390"/>
        <p:cNvGrpSpPr/>
        <p:nvPr/>
      </p:nvGrpSpPr>
      <p:grpSpPr>
        <a:xfrm>
          <a:off x="0" y="0"/>
          <a:ext cx="0" cy="0"/>
          <a:chOff x="0" y="0"/>
          <a:chExt cx="0" cy="0"/>
        </a:xfrm>
      </p:grpSpPr>
      <p:sp>
        <p:nvSpPr>
          <p:cNvPr id="391" name="Google Shape;391;p3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 name="Google Shape;392;p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 name="Google Shape;393;p30"/>
          <p:cNvSpPr txBox="1"/>
          <p:nvPr/>
        </p:nvSpPr>
        <p:spPr>
          <a:xfrm>
            <a:off x="3214225" y="1036950"/>
            <a:ext cx="57426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Mbështetja e zhvillimit të fakultetit: </a:t>
            </a:r>
            <a:r>
              <a:rPr b="0" i="0" lang="en-US" sz="2400" u="none" cap="none" strike="noStrike">
                <a:solidFill>
                  <a:schemeClr val="lt1"/>
                </a:solidFill>
                <a:latin typeface="Open Sans"/>
                <a:ea typeface="Open Sans"/>
                <a:cs typeface="Open Sans"/>
                <a:sym typeface="Open Sans"/>
              </a:rPr>
              <a:t>Qasja dhe përdorimi i zgjeruar i BHA dhe të mësuarit nga kolegët ndërmjet anëtarëve të fakultetit ndërinstitucional forcon cilësinë e materialeve arsimore.</a:t>
            </a:r>
            <a:endParaRPr b="1" i="0" sz="2400" u="none" cap="none" strike="noStrike">
              <a:solidFill>
                <a:srgbClr val="004993"/>
              </a:solidFill>
              <a:latin typeface="Open Sans"/>
              <a:ea typeface="Open Sans"/>
              <a:cs typeface="Open Sans"/>
              <a:sym typeface="Open Sans"/>
            </a:endParaRPr>
          </a:p>
        </p:txBody>
      </p:sp>
      <p:cxnSp>
        <p:nvCxnSpPr>
          <p:cNvPr id="394" name="Google Shape;394;p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95" name="Google Shape;395;p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96" name="Google Shape;396;p3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30"/>
          <p:cNvSpPr txBox="1"/>
          <p:nvPr/>
        </p:nvSpPr>
        <p:spPr>
          <a:xfrm>
            <a:off x="119270" y="1505375"/>
            <a:ext cx="26937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chemeClr val="lt1"/>
                </a:solidFill>
                <a:latin typeface="Open Sans"/>
                <a:ea typeface="Open Sans"/>
                <a:cs typeface="Open Sans"/>
                <a:sym typeface="Open Sans"/>
              </a:rPr>
              <a:t>Përfitimet e Arsimit të Hapur për </a:t>
            </a:r>
            <a:r>
              <a:rPr b="1" i="0" lang="en-US" sz="2700" u="none" cap="none" strike="noStrike">
                <a:solidFill>
                  <a:srgbClr val="45BEDF"/>
                </a:solidFill>
                <a:latin typeface="Open Sans"/>
                <a:ea typeface="Open Sans"/>
                <a:cs typeface="Open Sans"/>
                <a:sym typeface="Open Sans"/>
              </a:rPr>
              <a:t>institucionet</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01" name="Shape 401"/>
        <p:cNvGrpSpPr/>
        <p:nvPr/>
      </p:nvGrpSpPr>
      <p:grpSpPr>
        <a:xfrm>
          <a:off x="0" y="0"/>
          <a:ext cx="0" cy="0"/>
          <a:chOff x="0" y="0"/>
          <a:chExt cx="0" cy="0"/>
        </a:xfrm>
      </p:grpSpPr>
      <p:sp>
        <p:nvSpPr>
          <p:cNvPr id="402" name="Google Shape;402;p3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 name="Google Shape;403;p3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 name="Google Shape;404;p31"/>
          <p:cNvSpPr txBox="1"/>
          <p:nvPr/>
        </p:nvSpPr>
        <p:spPr>
          <a:xfrm>
            <a:off x="3201400" y="906438"/>
            <a:ext cx="53808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US" sz="2300" u="none" cap="none" strike="noStrike">
                <a:solidFill>
                  <a:srgbClr val="004993"/>
                </a:solidFill>
                <a:latin typeface="Open Sans"/>
                <a:ea typeface="Open Sans"/>
                <a:cs typeface="Open Sans"/>
                <a:sym typeface="Open Sans"/>
              </a:rPr>
              <a:t>Përfitoni sa më shumë nga investimet publike:</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chemeClr val="lt1"/>
                </a:solidFill>
                <a:latin typeface="Open Sans"/>
                <a:ea typeface="Open Sans"/>
                <a:cs typeface="Open Sans"/>
                <a:sym typeface="Open Sans"/>
              </a:rPr>
              <a:t>Burimet që vijnë nga financimi publik përdoren për të krijuar njohuri publike dhe ndahen në mënyrë transversale përmes institucioneve të shumta me kosto të reduktuara.</a:t>
            </a:r>
            <a:endParaRPr b="1" i="0" sz="1600" u="none" cap="none" strike="noStrike">
              <a:solidFill>
                <a:srgbClr val="004993"/>
              </a:solidFill>
              <a:latin typeface="Open Sans"/>
              <a:ea typeface="Open Sans"/>
              <a:cs typeface="Open Sans"/>
              <a:sym typeface="Open Sans"/>
            </a:endParaRPr>
          </a:p>
        </p:txBody>
      </p:sp>
      <p:cxnSp>
        <p:nvCxnSpPr>
          <p:cNvPr id="405" name="Google Shape;405;p3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06" name="Google Shape;406;p3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07" name="Google Shape;407;p3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31"/>
          <p:cNvSpPr txBox="1"/>
          <p:nvPr/>
        </p:nvSpPr>
        <p:spPr>
          <a:xfrm>
            <a:off x="119270" y="1505375"/>
            <a:ext cx="26937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chemeClr val="lt1"/>
                </a:solidFill>
                <a:latin typeface="Open Sans"/>
                <a:ea typeface="Open Sans"/>
                <a:cs typeface="Open Sans"/>
                <a:sym typeface="Open Sans"/>
              </a:rPr>
              <a:t>Përfitimet e Arsimit të Hapur për </a:t>
            </a:r>
            <a:r>
              <a:rPr b="1" i="0" lang="en-US" sz="2700" u="none" cap="none" strike="noStrike">
                <a:solidFill>
                  <a:srgbClr val="45BEDF"/>
                </a:solidFill>
                <a:latin typeface="Open Sans"/>
                <a:ea typeface="Open Sans"/>
                <a:cs typeface="Open Sans"/>
                <a:sym typeface="Open Sans"/>
              </a:rPr>
              <a:t>institucionet</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12" name="Shape 412"/>
        <p:cNvGrpSpPr/>
        <p:nvPr/>
      </p:nvGrpSpPr>
      <p:grpSpPr>
        <a:xfrm>
          <a:off x="0" y="0"/>
          <a:ext cx="0" cy="0"/>
          <a:chOff x="0" y="0"/>
          <a:chExt cx="0" cy="0"/>
        </a:xfrm>
      </p:grpSpPr>
      <p:sp>
        <p:nvSpPr>
          <p:cNvPr id="413" name="Google Shape;413;p3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 name="Google Shape;414;p3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 name="Google Shape;415;p32"/>
          <p:cNvSpPr txBox="1"/>
          <p:nvPr/>
        </p:nvSpPr>
        <p:spPr>
          <a:xfrm>
            <a:off x="3236425" y="1221610"/>
            <a:ext cx="5292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Mbështetja e vetëpromovimit: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Open Sans"/>
                <a:ea typeface="Open Sans"/>
                <a:cs typeface="Open Sans"/>
                <a:sym typeface="Open Sans"/>
              </a:rPr>
              <a:t>Imazhi publik i institucionit mund të përfitojë kryesisht nga cilësia e përbashkët dhe e ripërdorur e BHA-së.</a:t>
            </a:r>
            <a:endParaRPr b="1" i="0" sz="1300" u="none" cap="none" strike="noStrike">
              <a:solidFill>
                <a:srgbClr val="004993"/>
              </a:solidFill>
              <a:latin typeface="Open Sans"/>
              <a:ea typeface="Open Sans"/>
              <a:cs typeface="Open Sans"/>
              <a:sym typeface="Open Sans"/>
            </a:endParaRPr>
          </a:p>
        </p:txBody>
      </p:sp>
      <p:cxnSp>
        <p:nvCxnSpPr>
          <p:cNvPr id="416" name="Google Shape;416;p3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17" name="Google Shape;417;p3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18" name="Google Shape;418;p3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32"/>
          <p:cNvSpPr txBox="1"/>
          <p:nvPr/>
        </p:nvSpPr>
        <p:spPr>
          <a:xfrm>
            <a:off x="119270" y="1505375"/>
            <a:ext cx="26937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chemeClr val="lt1"/>
                </a:solidFill>
                <a:latin typeface="Open Sans"/>
                <a:ea typeface="Open Sans"/>
                <a:cs typeface="Open Sans"/>
                <a:sym typeface="Open Sans"/>
              </a:rPr>
              <a:t>Përfitimet e Arsimit të Hapur për </a:t>
            </a:r>
            <a:r>
              <a:rPr b="1" i="0" lang="en-US" sz="2700" u="none" cap="none" strike="noStrike">
                <a:solidFill>
                  <a:srgbClr val="45BEDF"/>
                </a:solidFill>
                <a:latin typeface="Open Sans"/>
                <a:ea typeface="Open Sans"/>
                <a:cs typeface="Open Sans"/>
                <a:sym typeface="Open Sans"/>
              </a:rPr>
              <a:t>institucionet</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23" name="Shape 423"/>
        <p:cNvGrpSpPr/>
        <p:nvPr/>
      </p:nvGrpSpPr>
      <p:grpSpPr>
        <a:xfrm>
          <a:off x="0" y="0"/>
          <a:ext cx="0" cy="0"/>
          <a:chOff x="0" y="0"/>
          <a:chExt cx="0" cy="0"/>
        </a:xfrm>
      </p:grpSpPr>
      <p:sp>
        <p:nvSpPr>
          <p:cNvPr id="424" name="Google Shape;424;p3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p3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 name="Google Shape;426;p33"/>
          <p:cNvSpPr txBox="1"/>
          <p:nvPr/>
        </p:nvSpPr>
        <p:spPr>
          <a:xfrm>
            <a:off x="3056475" y="693078"/>
            <a:ext cx="56676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Mbështetja e  bashkëpunimit ndërkombëtar:</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Open Sans"/>
                <a:ea typeface="Open Sans"/>
                <a:cs typeface="Open Sans"/>
                <a:sym typeface="Open Sans"/>
              </a:rPr>
              <a:t>Të punuarit me BHA e rrit dukshmërinë e institucionit, përmirëson reputacionin në nivel internacional nëpërmjet bashkëpunimit aktiv me institucionet të tjera në nivel global.</a:t>
            </a:r>
            <a:endParaRPr b="0" i="0" sz="2400" u="none" cap="none" strike="noStrike">
              <a:solidFill>
                <a:schemeClr val="lt1"/>
              </a:solidFill>
              <a:latin typeface="Open Sans"/>
              <a:ea typeface="Open Sans"/>
              <a:cs typeface="Open Sans"/>
              <a:sym typeface="Open Sans"/>
            </a:endParaRPr>
          </a:p>
        </p:txBody>
      </p:sp>
      <p:cxnSp>
        <p:nvCxnSpPr>
          <p:cNvPr id="427" name="Google Shape;427;p3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28" name="Google Shape;428;p3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29" name="Google Shape;429;p3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33"/>
          <p:cNvSpPr txBox="1"/>
          <p:nvPr/>
        </p:nvSpPr>
        <p:spPr>
          <a:xfrm>
            <a:off x="119270" y="1505375"/>
            <a:ext cx="26937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chemeClr val="lt1"/>
                </a:solidFill>
                <a:latin typeface="Open Sans"/>
                <a:ea typeface="Open Sans"/>
                <a:cs typeface="Open Sans"/>
                <a:sym typeface="Open Sans"/>
              </a:rPr>
              <a:t>Përfitimet e Arsimit të Hapur për </a:t>
            </a:r>
            <a:r>
              <a:rPr b="1" i="0" lang="en-US" sz="2700" u="none" cap="none" strike="noStrike">
                <a:solidFill>
                  <a:srgbClr val="45BEDF"/>
                </a:solidFill>
                <a:latin typeface="Open Sans"/>
                <a:ea typeface="Open Sans"/>
                <a:cs typeface="Open Sans"/>
                <a:sym typeface="Open Sans"/>
              </a:rPr>
              <a:t>institucionet</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34" name="Shape 434"/>
        <p:cNvGrpSpPr/>
        <p:nvPr/>
      </p:nvGrpSpPr>
      <p:grpSpPr>
        <a:xfrm>
          <a:off x="0" y="0"/>
          <a:ext cx="0" cy="0"/>
          <a:chOff x="0" y="0"/>
          <a:chExt cx="0" cy="0"/>
        </a:xfrm>
      </p:grpSpPr>
      <p:sp>
        <p:nvSpPr>
          <p:cNvPr id="435" name="Google Shape;435;p3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 name="Google Shape;436;p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 name="Google Shape;437;p34"/>
          <p:cNvSpPr txBox="1"/>
          <p:nvPr/>
        </p:nvSpPr>
        <p:spPr>
          <a:xfrm>
            <a:off x="3135825" y="260400"/>
            <a:ext cx="5779500" cy="3954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100"/>
              <a:buFont typeface="Arial"/>
              <a:buNone/>
            </a:pPr>
            <a:r>
              <a:rPr b="1" i="0" lang="en-US" sz="2100" u="none" cap="none" strike="noStrike">
                <a:solidFill>
                  <a:srgbClr val="004993"/>
                </a:solidFill>
                <a:latin typeface="Open Sans"/>
                <a:ea typeface="Open Sans"/>
                <a:cs typeface="Open Sans"/>
                <a:sym typeface="Open Sans"/>
              </a:rPr>
              <a:t>Lehtësimi i rekrutimit: </a:t>
            </a:r>
            <a:endParaRPr b="1" i="0" sz="21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100"/>
              <a:buFont typeface="Arial"/>
              <a:buNone/>
            </a:pPr>
            <a:r>
              <a:rPr b="0" i="0" lang="en-US" sz="2100" u="none" cap="none" strike="noStrike">
                <a:solidFill>
                  <a:schemeClr val="lt1"/>
                </a:solidFill>
                <a:latin typeface="Open Sans"/>
                <a:ea typeface="Open Sans"/>
                <a:cs typeface="Open Sans"/>
                <a:sym typeface="Open Sans"/>
              </a:rPr>
              <a:t>Përdorimi i BHA rrit pjesëmarrjen në arsimin e lartë duke zgjeruar qasjen për nxënësit jo tradicionalë, të cilët bëjnë zgjedhje bazuar në cilësinë e materialeve arsimore që ofrohen.</a:t>
            </a:r>
            <a:endParaRPr b="0" i="0" sz="21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4993"/>
                </a:solidFill>
                <a:latin typeface="Open Sans"/>
                <a:ea typeface="Open Sans"/>
                <a:cs typeface="Open Sans"/>
                <a:sym typeface="Open Sans"/>
              </a:rPr>
              <a:t>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100"/>
              <a:buFont typeface="Arial"/>
              <a:buNone/>
            </a:pPr>
            <a:r>
              <a:rPr b="1" lang="en-US" sz="2100">
                <a:solidFill>
                  <a:srgbClr val="004993"/>
                </a:solidFill>
                <a:latin typeface="Open Sans"/>
                <a:ea typeface="Open Sans"/>
                <a:cs typeface="Open Sans"/>
                <a:sym typeface="Open Sans"/>
                <a:extLst>
                  <a:ext uri="http://customooxmlschemas.google.com/">
                    <go:slidesCustomData xmlns:go="http://customooxmlschemas.google.com/" textRoundtripDataId="2"/>
                  </a:ext>
                </a:extLst>
              </a:rPr>
              <a:t>Përmirëson </a:t>
            </a:r>
            <a:r>
              <a:rPr b="1" lang="en-US" sz="2100">
                <a:solidFill>
                  <a:srgbClr val="004993"/>
                </a:solidFill>
                <a:latin typeface="Open Sans"/>
                <a:ea typeface="Open Sans"/>
                <a:cs typeface="Open Sans"/>
                <a:sym typeface="Open Sans"/>
              </a:rPr>
              <a:t>mbajtjen e të diplomuarve</a:t>
            </a:r>
            <a:r>
              <a:rPr b="1" i="0" lang="en-US" sz="2100" u="none" cap="none" strike="noStrike">
                <a:solidFill>
                  <a:srgbClr val="004993"/>
                </a:solidFill>
                <a:latin typeface="Open Sans"/>
                <a:ea typeface="Open Sans"/>
                <a:cs typeface="Open Sans"/>
                <a:sym typeface="Open Sans"/>
              </a:rPr>
              <a:t>: </a:t>
            </a:r>
            <a:endParaRPr b="1" i="0" sz="2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100"/>
              <a:buFont typeface="Arial"/>
              <a:buNone/>
            </a:pPr>
            <a:r>
              <a:rPr lang="en-US" sz="2100">
                <a:solidFill>
                  <a:schemeClr val="lt1"/>
                </a:solidFill>
                <a:latin typeface="Open Sans"/>
                <a:ea typeface="Open Sans"/>
                <a:cs typeface="Open Sans"/>
                <a:sym typeface="Open Sans"/>
              </a:rPr>
              <a:t>Ofrimi i cilësisë së BHA tek të diplomuarit e ndihmon institucionin që të mbajë </a:t>
            </a:r>
            <a:r>
              <a:rPr lang="en-US" sz="2100">
                <a:solidFill>
                  <a:schemeClr val="lt1"/>
                </a:solidFill>
                <a:latin typeface="Open Sans"/>
                <a:ea typeface="Open Sans"/>
                <a:cs typeface="Open Sans"/>
                <a:sym typeface="Open Sans"/>
                <a:extLst>
                  <a:ext uri="http://customooxmlschemas.google.com/">
                    <go:slidesCustomData xmlns:go="http://customooxmlschemas.google.com/" textRoundtripDataId="3"/>
                  </a:ext>
                </a:extLst>
              </a:rPr>
              <a:t>lidhje aktive me ta. </a:t>
            </a:r>
            <a:endParaRPr b="1" i="0" sz="2100" u="none" cap="none" strike="noStrike">
              <a:solidFill>
                <a:schemeClr val="lt1"/>
              </a:solidFill>
              <a:latin typeface="Open Sans"/>
              <a:ea typeface="Open Sans"/>
              <a:cs typeface="Open Sans"/>
              <a:sym typeface="Open Sans"/>
            </a:endParaRPr>
          </a:p>
        </p:txBody>
      </p:sp>
      <p:pic>
        <p:nvPicPr>
          <p:cNvPr id="438" name="Google Shape;438;p3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39" name="Google Shape;439;p3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34"/>
          <p:cNvSpPr txBox="1"/>
          <p:nvPr/>
        </p:nvSpPr>
        <p:spPr>
          <a:xfrm>
            <a:off x="119270" y="1505375"/>
            <a:ext cx="26937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chemeClr val="lt1"/>
                </a:solidFill>
                <a:latin typeface="Open Sans"/>
                <a:ea typeface="Open Sans"/>
                <a:cs typeface="Open Sans"/>
                <a:sym typeface="Open Sans"/>
              </a:rPr>
              <a:t>Përfitimet e Arsimit të Hapur për </a:t>
            </a:r>
            <a:r>
              <a:rPr b="1" i="0" lang="en-US" sz="2700" u="none" cap="none" strike="noStrike">
                <a:solidFill>
                  <a:srgbClr val="45BEDF"/>
                </a:solidFill>
                <a:latin typeface="Open Sans"/>
                <a:ea typeface="Open Sans"/>
                <a:cs typeface="Open Sans"/>
                <a:sym typeface="Open Sans"/>
              </a:rPr>
              <a:t>institucionet</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44" name="Shape 444"/>
        <p:cNvGrpSpPr/>
        <p:nvPr/>
      </p:nvGrpSpPr>
      <p:grpSpPr>
        <a:xfrm>
          <a:off x="0" y="0"/>
          <a:ext cx="0" cy="0"/>
          <a:chOff x="0" y="0"/>
          <a:chExt cx="0" cy="0"/>
        </a:xfrm>
      </p:grpSpPr>
      <p:sp>
        <p:nvSpPr>
          <p:cNvPr id="445" name="Google Shape;445;p3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 name="Google Shape;446;p3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 name="Google Shape;447;p35"/>
          <p:cNvSpPr txBox="1"/>
          <p:nvPr/>
        </p:nvSpPr>
        <p:spPr>
          <a:xfrm>
            <a:off x="3061950" y="329550"/>
            <a:ext cx="60822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US" sz="1200" u="none" cap="none" strike="noStrike">
                <a:solidFill>
                  <a:srgbClr val="004993"/>
                </a:solidFill>
                <a:latin typeface="Open Sans"/>
                <a:ea typeface="Open Sans"/>
                <a:cs typeface="Open Sans"/>
                <a:sym typeface="Open Sans"/>
              </a:rPr>
              <a:t>Zhbllokimi i informacionit: </a:t>
            </a:r>
            <a:r>
              <a:rPr b="0" i="0" lang="en-US" sz="1200" u="none" cap="none" strike="noStrike">
                <a:solidFill>
                  <a:srgbClr val="004993"/>
                </a:solidFill>
                <a:latin typeface="Open Sans"/>
                <a:ea typeface="Open Sans"/>
                <a:cs typeface="Open Sans"/>
                <a:sym typeface="Open Sans"/>
              </a:rPr>
              <a:t>Njohuritë mund të ndahen gjerësisht duke zhbllokuar burimet arsimore nëpërmjet licencave, për këdo që është i interesuar.</a:t>
            </a:r>
            <a:endParaRPr b="0" i="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US" sz="1200" u="none" cap="none" strike="noStrike">
                <a:solidFill>
                  <a:srgbClr val="004993"/>
                </a:solidFill>
                <a:latin typeface="Open Sans"/>
                <a:ea typeface="Open Sans"/>
                <a:cs typeface="Open Sans"/>
                <a:sym typeface="Open Sans"/>
              </a:rPr>
              <a:t>Transferimi i njohurive: </a:t>
            </a:r>
            <a:r>
              <a:rPr b="0" i="0" lang="en-US" sz="1200" u="none" cap="none" strike="noStrike">
                <a:solidFill>
                  <a:srgbClr val="004993"/>
                </a:solidFill>
                <a:latin typeface="Open Sans"/>
                <a:ea typeface="Open Sans"/>
                <a:cs typeface="Open Sans"/>
                <a:sym typeface="Open Sans"/>
              </a:rPr>
              <a:t>Burimet arsimore të krijuara me taksat publike janë në dispozicion të shoqërisë, të ripërdorshme dhe të ndashme.</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US" sz="1200" u="none" cap="none" strike="noStrike">
                <a:solidFill>
                  <a:srgbClr val="004993"/>
                </a:solidFill>
                <a:latin typeface="Open Sans"/>
                <a:ea typeface="Open Sans"/>
                <a:cs typeface="Open Sans"/>
                <a:sym typeface="Open Sans"/>
              </a:rPr>
              <a:t>Bëjeni mësimin gjatë gjithë jetës: </a:t>
            </a:r>
            <a:r>
              <a:rPr b="0" i="0" lang="en-US" sz="1200" u="none" cap="none" strike="noStrike">
                <a:solidFill>
                  <a:srgbClr val="004993"/>
                </a:solidFill>
                <a:latin typeface="Open Sans"/>
                <a:ea typeface="Open Sans"/>
                <a:cs typeface="Open Sans"/>
                <a:sym typeface="Open Sans"/>
              </a:rPr>
              <a:t>Të qenurit të përditësuar dhe ofrimi i mësimit të vazhdueshëm është më i përballueshëm për të gjithë, duke kapërcyer hendekun midis mundësive të hapura formale, informale dhe joformale.</a:t>
            </a:r>
            <a:endParaRPr b="0" i="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US" sz="1200" u="none" cap="none" strike="noStrike">
                <a:solidFill>
                  <a:srgbClr val="004993"/>
                </a:solidFill>
                <a:latin typeface="Open Sans"/>
                <a:ea typeface="Open Sans"/>
                <a:cs typeface="Open Sans"/>
                <a:sym typeface="Open Sans"/>
              </a:rPr>
              <a:t>Rritja e barazisë: </a:t>
            </a:r>
            <a:r>
              <a:rPr b="0" i="0" lang="en-US" sz="1200" u="none" cap="none" strike="noStrike">
                <a:solidFill>
                  <a:srgbClr val="004993"/>
                </a:solidFill>
                <a:latin typeface="Open Sans"/>
                <a:ea typeface="Open Sans"/>
                <a:cs typeface="Open Sans"/>
                <a:sym typeface="Open Sans"/>
              </a:rPr>
              <a:t>Burimet falas online e bëjnë më të lehtë ofrimin e njohurive të njëjta cilësore për të gjithë, pavarësisht nga statusi i tyre social dhe ekonomik.</a:t>
            </a:r>
            <a:endParaRPr b="0" i="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US" sz="1200" u="none" cap="none" strike="noStrike">
                <a:solidFill>
                  <a:srgbClr val="004993"/>
                </a:solidFill>
                <a:latin typeface="Open Sans"/>
                <a:ea typeface="Open Sans"/>
                <a:cs typeface="Open Sans"/>
                <a:sym typeface="Open Sans"/>
              </a:rPr>
              <a:t>Promovojnë diversitetin dhe përfshirjen: </a:t>
            </a:r>
            <a:r>
              <a:rPr b="0" i="0" lang="en-US" sz="1200" u="none" cap="none" strike="noStrike">
                <a:solidFill>
                  <a:srgbClr val="004993"/>
                </a:solidFill>
                <a:latin typeface="Open Sans"/>
                <a:ea typeface="Open Sans"/>
                <a:cs typeface="Open Sans"/>
                <a:sym typeface="Open Sans"/>
              </a:rPr>
              <a:t>Materialet BHA, të ndara dhe të qasshme lehtësisht nëpërmjet internetit janë një mjet për të zbuluar dhe njohur me këndvështrime të ndryshme.</a:t>
            </a:r>
            <a:endParaRPr b="0" i="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US" sz="1200" u="none" cap="none" strike="noStrike">
                <a:solidFill>
                  <a:srgbClr val="004993"/>
                </a:solidFill>
                <a:latin typeface="Open Sans"/>
                <a:ea typeface="Open Sans"/>
                <a:cs typeface="Open Sans"/>
                <a:sym typeface="Open Sans"/>
              </a:rPr>
              <a:t>Nxitja e shkencës  qytetare: </a:t>
            </a:r>
            <a:r>
              <a:rPr b="0" i="0" lang="en-US" sz="1200" u="none" cap="none" strike="noStrike">
                <a:solidFill>
                  <a:srgbClr val="004993"/>
                </a:solidFill>
                <a:latin typeface="Open Sans"/>
                <a:ea typeface="Open Sans"/>
                <a:cs typeface="Open Sans"/>
                <a:sym typeface="Open Sans"/>
              </a:rPr>
              <a:t>Njohuritë mund të krijohen nga të gjithë</a:t>
            </a:r>
            <a:r>
              <a:rPr lang="en-US" sz="1200">
                <a:solidFill>
                  <a:srgbClr val="004993"/>
                </a:solidFill>
                <a:latin typeface="Open Sans"/>
                <a:ea typeface="Open Sans"/>
                <a:cs typeface="Open Sans"/>
                <a:sym typeface="Open Sans"/>
              </a:rPr>
              <a:t> </a:t>
            </a:r>
            <a:r>
              <a:rPr b="0" i="0" lang="en-US" sz="1200" u="none" cap="none" strike="noStrike">
                <a:solidFill>
                  <a:srgbClr val="004993"/>
                </a:solidFill>
                <a:latin typeface="Open Sans"/>
                <a:ea typeface="Open Sans"/>
                <a:cs typeface="Open Sans"/>
                <a:sym typeface="Open Sans"/>
              </a:rPr>
              <a:t>dhe disponueshmëria e materialeve e bën më të lehtë për njerëzit që të vazhdojnë të fitojnë njohuri</a:t>
            </a:r>
            <a:r>
              <a:rPr b="0" i="0" lang="en-US" sz="1200" u="none" cap="none" strike="noStrike">
                <a:solidFill>
                  <a:srgbClr val="000000"/>
                </a:solidFill>
                <a:latin typeface="Arial"/>
                <a:ea typeface="Arial"/>
                <a:cs typeface="Arial"/>
                <a:sym typeface="Arial"/>
              </a:rPr>
              <a:t>.</a:t>
            </a:r>
            <a:endParaRPr b="1" i="0" sz="1200" u="none" cap="none" strike="noStrike">
              <a:solidFill>
                <a:srgbClr val="004993"/>
              </a:solidFill>
              <a:latin typeface="Open Sans"/>
              <a:ea typeface="Open Sans"/>
              <a:cs typeface="Open Sans"/>
              <a:sym typeface="Open Sans"/>
            </a:endParaRPr>
          </a:p>
        </p:txBody>
      </p:sp>
      <p:cxnSp>
        <p:nvCxnSpPr>
          <p:cNvPr id="448" name="Google Shape;448;p3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49" name="Google Shape;449;p3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50" name="Google Shape;450;p3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35"/>
          <p:cNvSpPr txBox="1"/>
          <p:nvPr/>
        </p:nvSpPr>
        <p:spPr>
          <a:xfrm>
            <a:off x="185100" y="1475800"/>
            <a:ext cx="22527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rgbClr val="FFFFFF"/>
                </a:solidFill>
                <a:latin typeface="Open Sans"/>
                <a:ea typeface="Open Sans"/>
                <a:cs typeface="Open Sans"/>
                <a:sym typeface="Open Sans"/>
              </a:rPr>
              <a:t>Përfitimet e Arsimit të Hapur për të gjithë</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55" name="Shape 455"/>
        <p:cNvGrpSpPr/>
        <p:nvPr/>
      </p:nvGrpSpPr>
      <p:grpSpPr>
        <a:xfrm>
          <a:off x="0" y="0"/>
          <a:ext cx="0" cy="0"/>
          <a:chOff x="0" y="0"/>
          <a:chExt cx="0" cy="0"/>
        </a:xfrm>
      </p:grpSpPr>
      <p:sp>
        <p:nvSpPr>
          <p:cNvPr id="456" name="Google Shape;456;p3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 name="Google Shape;457;p3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 name="Google Shape;458;p36"/>
          <p:cNvSpPr txBox="1"/>
          <p:nvPr/>
        </p:nvSpPr>
        <p:spPr>
          <a:xfrm>
            <a:off x="3197250" y="1221598"/>
            <a:ext cx="54246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en-US" sz="2400">
                <a:solidFill>
                  <a:srgbClr val="004993"/>
                </a:solidFill>
                <a:latin typeface="Open Sans"/>
                <a:ea typeface="Open Sans"/>
                <a:cs typeface="Open Sans"/>
                <a:sym typeface="Open Sans"/>
              </a:rPr>
              <a:t>Zhbllokimi i informacionit:</a:t>
            </a:r>
            <a:r>
              <a:rPr lang="en-US" sz="2400">
                <a:solidFill>
                  <a:srgbClr val="004993"/>
                </a:solidFill>
                <a:latin typeface="Open Sans"/>
                <a:ea typeface="Open Sans"/>
                <a:cs typeface="Open Sans"/>
                <a:sym typeface="Open Sans"/>
              </a:rPr>
              <a:t> Njohuritë mund të ndahen gjerësisht duke zhbllokuar burimet arsimore përmes licencave, për këdo që është i interesuar. </a:t>
            </a:r>
            <a:endParaRPr b="1" i="0" sz="1300" u="none" cap="none" strike="noStrike">
              <a:solidFill>
                <a:srgbClr val="004993"/>
              </a:solidFill>
              <a:latin typeface="Open Sans"/>
              <a:ea typeface="Open Sans"/>
              <a:cs typeface="Open Sans"/>
              <a:sym typeface="Open Sans"/>
            </a:endParaRPr>
          </a:p>
        </p:txBody>
      </p:sp>
      <p:cxnSp>
        <p:nvCxnSpPr>
          <p:cNvPr id="459" name="Google Shape;459;p3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60" name="Google Shape;460;p3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61" name="Google Shape;461;p3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36"/>
          <p:cNvSpPr txBox="1"/>
          <p:nvPr/>
        </p:nvSpPr>
        <p:spPr>
          <a:xfrm>
            <a:off x="185100" y="1475800"/>
            <a:ext cx="22527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rgbClr val="FFFFFF"/>
                </a:solidFill>
                <a:latin typeface="Open Sans"/>
                <a:ea typeface="Open Sans"/>
                <a:cs typeface="Open Sans"/>
                <a:sym typeface="Open Sans"/>
              </a:rPr>
              <a:t>Përfitimet e Arsimit të Hapur për të gjithë</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6" name="Shape 466"/>
        <p:cNvGrpSpPr/>
        <p:nvPr/>
      </p:nvGrpSpPr>
      <p:grpSpPr>
        <a:xfrm>
          <a:off x="0" y="0"/>
          <a:ext cx="0" cy="0"/>
          <a:chOff x="0" y="0"/>
          <a:chExt cx="0" cy="0"/>
        </a:xfrm>
      </p:grpSpPr>
      <p:sp>
        <p:nvSpPr>
          <p:cNvPr id="467" name="Google Shape;467;p3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 name="Google Shape;468;p3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 name="Google Shape;469;p37"/>
          <p:cNvSpPr txBox="1"/>
          <p:nvPr/>
        </p:nvSpPr>
        <p:spPr>
          <a:xfrm>
            <a:off x="3091500" y="1386675"/>
            <a:ext cx="5551800" cy="221519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70" name="Google Shape;470;p3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71" name="Google Shape;471;p3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72" name="Google Shape;472;p3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37"/>
          <p:cNvSpPr/>
          <p:nvPr/>
        </p:nvSpPr>
        <p:spPr>
          <a:xfrm>
            <a:off x="3310908" y="1263656"/>
            <a:ext cx="4903200" cy="1938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Transferimi i njohurive: </a:t>
            </a:r>
            <a:r>
              <a:rPr b="0" i="0" lang="en-US" sz="2400" u="none" cap="none" strike="noStrike">
                <a:solidFill>
                  <a:srgbClr val="004993"/>
                </a:solidFill>
                <a:latin typeface="Open Sans"/>
                <a:ea typeface="Open Sans"/>
                <a:cs typeface="Open Sans"/>
                <a:sym typeface="Open Sans"/>
              </a:rPr>
              <a:t>Burimet edukative të krijuara nga taksat publike janë në dispozicion të shoqërisë, të ripërdorshme dhe të ndashme.</a:t>
            </a:r>
            <a:endParaRPr b="0" i="0" sz="2400" u="none" cap="none" strike="noStrike">
              <a:solidFill>
                <a:srgbClr val="004993"/>
              </a:solidFill>
              <a:latin typeface="Open Sans"/>
              <a:ea typeface="Open Sans"/>
              <a:cs typeface="Open Sans"/>
              <a:sym typeface="Open Sans"/>
            </a:endParaRPr>
          </a:p>
        </p:txBody>
      </p:sp>
      <p:sp>
        <p:nvSpPr>
          <p:cNvPr id="474" name="Google Shape;474;p3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 name="Google Shape;475;p37"/>
          <p:cNvSpPr txBox="1"/>
          <p:nvPr/>
        </p:nvSpPr>
        <p:spPr>
          <a:xfrm>
            <a:off x="185100" y="1475800"/>
            <a:ext cx="22527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rgbClr val="FFFFFF"/>
                </a:solidFill>
                <a:latin typeface="Open Sans"/>
                <a:ea typeface="Open Sans"/>
                <a:cs typeface="Open Sans"/>
                <a:sym typeface="Open Sans"/>
              </a:rPr>
              <a:t>Përfitimet e Arsimit të Hapur për të gjithë</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9" name="Shape 479"/>
        <p:cNvGrpSpPr/>
        <p:nvPr/>
      </p:nvGrpSpPr>
      <p:grpSpPr>
        <a:xfrm>
          <a:off x="0" y="0"/>
          <a:ext cx="0" cy="0"/>
          <a:chOff x="0" y="0"/>
          <a:chExt cx="0" cy="0"/>
        </a:xfrm>
      </p:grpSpPr>
      <p:sp>
        <p:nvSpPr>
          <p:cNvPr id="480" name="Google Shape;480;p3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 name="Google Shape;481;p3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 name="Google Shape;482;p38"/>
          <p:cNvSpPr txBox="1"/>
          <p:nvPr/>
        </p:nvSpPr>
        <p:spPr>
          <a:xfrm>
            <a:off x="3202900" y="866675"/>
            <a:ext cx="5549400" cy="141497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83" name="Google Shape;483;p3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84" name="Google Shape;484;p3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85" name="Google Shape;485;p3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 name="Google Shape;486;p38"/>
          <p:cNvSpPr/>
          <p:nvPr/>
        </p:nvSpPr>
        <p:spPr>
          <a:xfrm>
            <a:off x="3262401" y="714056"/>
            <a:ext cx="5173800" cy="304694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Bëjeni mësimin gjatë gjithë jetës: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4993"/>
                </a:solidFill>
                <a:latin typeface="Open Sans"/>
                <a:ea typeface="Open Sans"/>
                <a:cs typeface="Open Sans"/>
                <a:sym typeface="Open Sans"/>
              </a:rPr>
              <a:t>Të qenit të përditësuar dhe ofrimi i mësimit të vazhdueshëm është më i përballueshëm për të gjithë, duke kapërcyer hendekun ndërmjet mundësive të hapura formale, informale dhe joformale.</a:t>
            </a:r>
            <a:endParaRPr b="0" i="0" sz="2400" u="none" cap="none" strike="noStrike">
              <a:solidFill>
                <a:srgbClr val="000000"/>
              </a:solidFill>
              <a:latin typeface="Arial"/>
              <a:ea typeface="Arial"/>
              <a:cs typeface="Arial"/>
              <a:sym typeface="Arial"/>
            </a:endParaRPr>
          </a:p>
        </p:txBody>
      </p:sp>
      <p:sp>
        <p:nvSpPr>
          <p:cNvPr id="487" name="Google Shape;487;p38"/>
          <p:cNvSpPr txBox="1"/>
          <p:nvPr/>
        </p:nvSpPr>
        <p:spPr>
          <a:xfrm>
            <a:off x="185100" y="1475800"/>
            <a:ext cx="22527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rgbClr val="FFFFFF"/>
                </a:solidFill>
                <a:latin typeface="Open Sans"/>
                <a:ea typeface="Open Sans"/>
                <a:cs typeface="Open Sans"/>
                <a:sym typeface="Open Sans"/>
              </a:rPr>
              <a:t>Përfitimet e Arsimit të Hapur për të gjithë</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9" name="Shape 89"/>
        <p:cNvGrpSpPr/>
        <p:nvPr/>
      </p:nvGrpSpPr>
      <p:grpSpPr>
        <a:xfrm>
          <a:off x="0" y="0"/>
          <a:ext cx="0" cy="0"/>
          <a:chOff x="0" y="0"/>
          <a:chExt cx="0" cy="0"/>
        </a:xfrm>
      </p:grpSpPr>
      <p:sp>
        <p:nvSpPr>
          <p:cNvPr id="90" name="Google Shape;90;g116111430b6_2_0"/>
          <p:cNvSpPr txBox="1"/>
          <p:nvPr/>
        </p:nvSpPr>
        <p:spPr>
          <a:xfrm>
            <a:off x="3821899" y="1759018"/>
            <a:ext cx="3191100" cy="1600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600"/>
              <a:buFont typeface="Arial"/>
              <a:buNone/>
            </a:pPr>
            <a:r>
              <a:rPr b="1" i="0" lang="en-US" sz="4600" u="none" cap="none" strike="noStrike">
                <a:solidFill>
                  <a:srgbClr val="004993"/>
                </a:solidFill>
                <a:latin typeface="Open Sans"/>
                <a:ea typeface="Open Sans"/>
                <a:cs typeface="Open Sans"/>
                <a:sym typeface="Open Sans"/>
              </a:rPr>
              <a:t>Çfarë janë BHA?</a:t>
            </a:r>
            <a:endParaRPr b="1" i="0" sz="4600" u="none" cap="none" strike="noStrike">
              <a:solidFill>
                <a:srgbClr val="004993"/>
              </a:solidFill>
              <a:latin typeface="Open Sans"/>
              <a:ea typeface="Open Sans"/>
              <a:cs typeface="Open Sans"/>
              <a:sym typeface="Open Sans"/>
            </a:endParaRPr>
          </a:p>
        </p:txBody>
      </p:sp>
      <p:sp>
        <p:nvSpPr>
          <p:cNvPr id="91" name="Google Shape;91;g116111430b6_2_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2" name="Google Shape;92;g116111430b6_2_0"/>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pic>
        <p:nvPicPr>
          <p:cNvPr id="93" name="Google Shape;93;g116111430b6_2_0"/>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94" name="Google Shape;94;g116111430b6_2_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95" name="Google Shape;95;g116111430b6_2_0"/>
          <p:cNvSpPr txBox="1"/>
          <p:nvPr/>
        </p:nvSpPr>
        <p:spPr>
          <a:xfrm>
            <a:off x="1025170" y="1582113"/>
            <a:ext cx="4044900" cy="89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US" sz="2300" u="none" cap="none" strike="noStrike">
                <a:solidFill>
                  <a:srgbClr val="FFFFFF"/>
                </a:solidFill>
                <a:latin typeface="Open Sans"/>
                <a:ea typeface="Open Sans"/>
                <a:cs typeface="Open Sans"/>
                <a:sym typeface="Open Sans"/>
              </a:rPr>
              <a:t>BHA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rgbClr val="FFFFFF"/>
                </a:solidFill>
                <a:latin typeface="Open Sans"/>
                <a:ea typeface="Open Sans"/>
                <a:cs typeface="Open Sans"/>
                <a:sym typeface="Open Sans"/>
              </a:rPr>
              <a:t>THEMELORE</a:t>
            </a:r>
            <a:endParaRPr b="1" i="0" sz="2300" u="none" cap="none" strike="noStrike">
              <a:solidFill>
                <a:srgbClr val="FFFFFF"/>
              </a:solidFill>
              <a:latin typeface="Open Sans"/>
              <a:ea typeface="Open Sans"/>
              <a:cs typeface="Open Sans"/>
              <a:sym typeface="Open Sa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1" name="Shape 491"/>
        <p:cNvGrpSpPr/>
        <p:nvPr/>
      </p:nvGrpSpPr>
      <p:grpSpPr>
        <a:xfrm>
          <a:off x="0" y="0"/>
          <a:ext cx="0" cy="0"/>
          <a:chOff x="0" y="0"/>
          <a:chExt cx="0" cy="0"/>
        </a:xfrm>
      </p:grpSpPr>
      <p:sp>
        <p:nvSpPr>
          <p:cNvPr id="492" name="Google Shape;492;p39"/>
          <p:cNvSpPr/>
          <p:nvPr/>
        </p:nvSpPr>
        <p:spPr>
          <a:xfrm>
            <a:off x="3092400" y="1192900"/>
            <a:ext cx="5622000" cy="193895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Rritja e barazisë:</a:t>
            </a:r>
            <a:r>
              <a:rPr b="0" i="0" lang="en-US" sz="2400" u="none" cap="none" strike="noStrike">
                <a:solidFill>
                  <a:srgbClr val="004993"/>
                </a:solidFill>
                <a:latin typeface="Open Sans"/>
                <a:ea typeface="Open Sans"/>
                <a:cs typeface="Open Sans"/>
                <a:sym typeface="Open Sans"/>
              </a:rPr>
              <a:t>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4993"/>
                </a:solidFill>
                <a:latin typeface="Open Sans"/>
                <a:ea typeface="Open Sans"/>
                <a:cs typeface="Open Sans"/>
                <a:sym typeface="Open Sans"/>
              </a:rPr>
              <a:t>Burimet falas</a:t>
            </a:r>
            <a:r>
              <a:rPr lang="en-US" sz="2400">
                <a:solidFill>
                  <a:srgbClr val="004993"/>
                </a:solidFill>
                <a:latin typeface="Open Sans"/>
                <a:ea typeface="Open Sans"/>
                <a:cs typeface="Open Sans"/>
                <a:sym typeface="Open Sans"/>
              </a:rPr>
              <a:t> online </a:t>
            </a:r>
            <a:r>
              <a:rPr b="0" i="0" lang="en-US" sz="2400" u="none" cap="none" strike="noStrike">
                <a:solidFill>
                  <a:srgbClr val="004993"/>
                </a:solidFill>
                <a:latin typeface="Open Sans"/>
                <a:ea typeface="Open Sans"/>
                <a:cs typeface="Open Sans"/>
                <a:sym typeface="Open Sans"/>
              </a:rPr>
              <a:t>e bëjnë më të lehtë ofrimin e njohurive të njëjta cilësore për të gjithë, pavarësisht nga statusi i tyre social dhe ekonomik.</a:t>
            </a:r>
            <a:endParaRPr b="0" i="0" sz="2400" u="none" cap="none" strike="noStrike">
              <a:solidFill>
                <a:srgbClr val="004993"/>
              </a:solidFill>
              <a:latin typeface="Open Sans"/>
              <a:ea typeface="Open Sans"/>
              <a:cs typeface="Open Sans"/>
              <a:sym typeface="Open Sans"/>
            </a:endParaRPr>
          </a:p>
        </p:txBody>
      </p:sp>
      <p:sp>
        <p:nvSpPr>
          <p:cNvPr id="493" name="Google Shape;493;p3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 name="Google Shape;494;p3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5" name="Google Shape;495;p3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96" name="Google Shape;496;p3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97" name="Google Shape;497;p3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 name="Google Shape;498;p39"/>
          <p:cNvSpPr txBox="1"/>
          <p:nvPr/>
        </p:nvSpPr>
        <p:spPr>
          <a:xfrm>
            <a:off x="185100" y="1475800"/>
            <a:ext cx="22527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rgbClr val="FFFFFF"/>
                </a:solidFill>
                <a:latin typeface="Open Sans"/>
                <a:ea typeface="Open Sans"/>
                <a:cs typeface="Open Sans"/>
                <a:sym typeface="Open Sans"/>
              </a:rPr>
              <a:t>Përfitimet e Arsimit të Hapur për të gjithë</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2" name="Shape 502"/>
        <p:cNvGrpSpPr/>
        <p:nvPr/>
      </p:nvGrpSpPr>
      <p:grpSpPr>
        <a:xfrm>
          <a:off x="0" y="0"/>
          <a:ext cx="0" cy="0"/>
          <a:chOff x="0" y="0"/>
          <a:chExt cx="0" cy="0"/>
        </a:xfrm>
      </p:grpSpPr>
      <p:sp>
        <p:nvSpPr>
          <p:cNvPr id="503" name="Google Shape;503;g116111430b6_2_1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 name="Google Shape;504;g116111430b6_2_1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g116111430b6_2_17"/>
          <p:cNvSpPr txBox="1"/>
          <p:nvPr/>
        </p:nvSpPr>
        <p:spPr>
          <a:xfrm>
            <a:off x="3197250" y="787550"/>
            <a:ext cx="5412300" cy="1308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506" name="Google Shape;506;g116111430b6_2_1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07" name="Google Shape;507;g116111430b6_2_1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08" name="Google Shape;508;g116111430b6_2_1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 name="Google Shape;509;g116111430b6_2_17"/>
          <p:cNvSpPr/>
          <p:nvPr/>
        </p:nvSpPr>
        <p:spPr>
          <a:xfrm>
            <a:off x="3092408" y="898652"/>
            <a:ext cx="5622000" cy="267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Promovojnë diversitetin dhe përfshirjen: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4993"/>
                </a:solidFill>
                <a:latin typeface="Open Sans"/>
                <a:ea typeface="Open Sans"/>
                <a:cs typeface="Open Sans"/>
                <a:sym typeface="Open Sans"/>
              </a:rPr>
              <a:t>Materialet BHA, të ndara dhe të qasshme lehtësisht nëpërmjet internetit janë një mjet për të zbuluar dhe njohur me këndvështrime të ndryshme.</a:t>
            </a:r>
            <a:endParaRPr b="0" i="0" sz="2400" u="none" cap="none" strike="noStrike">
              <a:solidFill>
                <a:srgbClr val="004993"/>
              </a:solidFill>
              <a:latin typeface="Open Sans"/>
              <a:ea typeface="Open Sans"/>
              <a:cs typeface="Open Sans"/>
              <a:sym typeface="Open Sans"/>
            </a:endParaRPr>
          </a:p>
        </p:txBody>
      </p:sp>
      <p:sp>
        <p:nvSpPr>
          <p:cNvPr id="510" name="Google Shape;510;g116111430b6_2_17"/>
          <p:cNvSpPr txBox="1"/>
          <p:nvPr/>
        </p:nvSpPr>
        <p:spPr>
          <a:xfrm>
            <a:off x="185100" y="1475800"/>
            <a:ext cx="22527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rgbClr val="FFFFFF"/>
                </a:solidFill>
                <a:latin typeface="Open Sans"/>
                <a:ea typeface="Open Sans"/>
                <a:cs typeface="Open Sans"/>
                <a:sym typeface="Open Sans"/>
              </a:rPr>
              <a:t>Përfitimet e Arsimit të Hapur për të gjithë</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4" name="Shape 514"/>
        <p:cNvGrpSpPr/>
        <p:nvPr/>
      </p:nvGrpSpPr>
      <p:grpSpPr>
        <a:xfrm>
          <a:off x="0" y="0"/>
          <a:ext cx="0" cy="0"/>
          <a:chOff x="0" y="0"/>
          <a:chExt cx="0" cy="0"/>
        </a:xfrm>
      </p:grpSpPr>
      <p:sp>
        <p:nvSpPr>
          <p:cNvPr id="515" name="Google Shape;515;p4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p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40"/>
          <p:cNvSpPr txBox="1"/>
          <p:nvPr/>
        </p:nvSpPr>
        <p:spPr>
          <a:xfrm>
            <a:off x="3202900" y="1070150"/>
            <a:ext cx="5406600" cy="115336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518" name="Google Shape;518;p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19" name="Google Shape;519;p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20" name="Google Shape;520;p4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 name="Google Shape;521;p40"/>
          <p:cNvSpPr/>
          <p:nvPr/>
        </p:nvSpPr>
        <p:spPr>
          <a:xfrm>
            <a:off x="3202912" y="1078979"/>
            <a:ext cx="5277000" cy="2308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4993"/>
                </a:solidFill>
                <a:latin typeface="Open Sans"/>
                <a:ea typeface="Open Sans"/>
                <a:cs typeface="Open Sans"/>
                <a:sym typeface="Open Sans"/>
              </a:rPr>
              <a:t>Nxitja e shkencës qytetare: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4993"/>
                </a:solidFill>
                <a:latin typeface="Open Sans"/>
                <a:ea typeface="Open Sans"/>
                <a:cs typeface="Open Sans"/>
                <a:sym typeface="Open Sans"/>
              </a:rPr>
              <a:t>Njohuritë mund të krijohen nga të gjithë dhe disponueshmëria e materialeve e bën të lehtë për njerëzit që të vazhdojnë të fitojnë njohuri.</a:t>
            </a:r>
            <a:endParaRPr b="0" i="0" sz="2400" u="none" cap="none" strike="noStrike">
              <a:solidFill>
                <a:srgbClr val="004993"/>
              </a:solidFill>
              <a:latin typeface="Open Sans"/>
              <a:ea typeface="Open Sans"/>
              <a:cs typeface="Open Sans"/>
              <a:sym typeface="Open Sans"/>
            </a:endParaRPr>
          </a:p>
        </p:txBody>
      </p:sp>
      <p:sp>
        <p:nvSpPr>
          <p:cNvPr id="522" name="Google Shape;522;p40"/>
          <p:cNvSpPr txBox="1"/>
          <p:nvPr/>
        </p:nvSpPr>
        <p:spPr>
          <a:xfrm>
            <a:off x="185100" y="1475800"/>
            <a:ext cx="22527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rgbClr val="FFFFFF"/>
                </a:solidFill>
                <a:latin typeface="Open Sans"/>
                <a:ea typeface="Open Sans"/>
                <a:cs typeface="Open Sans"/>
                <a:sym typeface="Open Sans"/>
              </a:rPr>
              <a:t>Përfitimet e Arsimit të Hapur për të gjithë</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26" name="Shape 526"/>
        <p:cNvGrpSpPr/>
        <p:nvPr/>
      </p:nvGrpSpPr>
      <p:grpSpPr>
        <a:xfrm>
          <a:off x="0" y="0"/>
          <a:ext cx="0" cy="0"/>
          <a:chOff x="0" y="0"/>
          <a:chExt cx="0" cy="0"/>
        </a:xfrm>
      </p:grpSpPr>
      <p:sp>
        <p:nvSpPr>
          <p:cNvPr id="527" name="Google Shape;527;p4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 name="Google Shape;528;p4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p41"/>
          <p:cNvSpPr txBox="1"/>
          <p:nvPr/>
        </p:nvSpPr>
        <p:spPr>
          <a:xfrm>
            <a:off x="3214225" y="708400"/>
            <a:ext cx="5395200" cy="1988976"/>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21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530" name="Google Shape;530;p4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31" name="Google Shape;531;p4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32" name="Google Shape;532;p4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 name="Google Shape;533;p41"/>
          <p:cNvSpPr/>
          <p:nvPr/>
        </p:nvSpPr>
        <p:spPr>
          <a:xfrm>
            <a:off x="3155750" y="424750"/>
            <a:ext cx="5605800" cy="398566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900"/>
              <a:buFont typeface="Arial"/>
              <a:buNone/>
            </a:pPr>
            <a:r>
              <a:rPr b="1" i="0" lang="en-US" sz="1900" u="none" cap="none" strike="noStrike">
                <a:solidFill>
                  <a:srgbClr val="004993"/>
                </a:solidFill>
                <a:latin typeface="Open Sans"/>
                <a:ea typeface="Open Sans"/>
                <a:cs typeface="Open Sans"/>
                <a:sym typeface="Open Sans"/>
              </a:rPr>
              <a:t>Rritja e cilësisë: </a:t>
            </a:r>
            <a:endParaRPr b="1" i="0" sz="1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900"/>
              <a:buFont typeface="Arial"/>
              <a:buNone/>
            </a:pPr>
            <a:r>
              <a:rPr lang="en-US" sz="1900">
                <a:solidFill>
                  <a:srgbClr val="004993"/>
                </a:solidFill>
                <a:latin typeface="Open Sans"/>
                <a:ea typeface="Open Sans"/>
                <a:cs typeface="Open Sans"/>
                <a:sym typeface="Open Sans"/>
              </a:rPr>
              <a:t>Çdokush mund të mbështesë përmirësimin e cilësisë së BHA thjesht duke bërë pyetje për t'i sqaruar ato; pa qasje nuk ka pyetje, pa pyetje nuk ka dyshime, pa dyshime nuk ka përmirësime.</a:t>
            </a:r>
            <a:endParaRPr b="0" i="0" sz="1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900"/>
              <a:buFont typeface="Arial"/>
              <a:buNone/>
            </a:pPr>
            <a:r>
              <a:rPr b="1" i="0" lang="en-US" sz="1900" u="none" cap="none" strike="noStrike">
                <a:solidFill>
                  <a:srgbClr val="004993"/>
                </a:solidFill>
                <a:latin typeface="Open Sans"/>
                <a:ea typeface="Open Sans"/>
                <a:cs typeface="Open Sans"/>
                <a:sym typeface="Open Sans"/>
              </a:rPr>
              <a:t>Zgjerimi i kufijve: </a:t>
            </a:r>
            <a:endParaRPr b="1" i="0" sz="1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rgbClr val="004993"/>
                </a:solidFill>
                <a:latin typeface="Open Sans"/>
                <a:ea typeface="Open Sans"/>
                <a:cs typeface="Open Sans"/>
                <a:sym typeface="Open Sans"/>
              </a:rPr>
              <a:t>BHA është një mënyrë e mrekullueshme për të shkëmbyer njohuri përtej kufijve që mundësojnë përshtatje që vërtet funksionojnë në nivel lokal.</a:t>
            </a:r>
            <a:endParaRPr b="0" i="0" sz="1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p:txBody>
      </p:sp>
      <p:sp>
        <p:nvSpPr>
          <p:cNvPr id="534" name="Google Shape;534;p41"/>
          <p:cNvSpPr txBox="1"/>
          <p:nvPr/>
        </p:nvSpPr>
        <p:spPr>
          <a:xfrm>
            <a:off x="185100" y="1475800"/>
            <a:ext cx="22527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US" sz="2700" u="none" cap="none" strike="noStrike">
                <a:solidFill>
                  <a:srgbClr val="FFFFFF"/>
                </a:solidFill>
                <a:latin typeface="Open Sans"/>
                <a:ea typeface="Open Sans"/>
                <a:cs typeface="Open Sans"/>
                <a:sym typeface="Open Sans"/>
              </a:rPr>
              <a:t>Përfitimet e Arsimit të Hapur për të gjithë</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38" name="Shape 538"/>
        <p:cNvGrpSpPr/>
        <p:nvPr/>
      </p:nvGrpSpPr>
      <p:grpSpPr>
        <a:xfrm>
          <a:off x="0" y="0"/>
          <a:ext cx="0" cy="0"/>
          <a:chOff x="0" y="0"/>
          <a:chExt cx="0" cy="0"/>
        </a:xfrm>
      </p:grpSpPr>
      <p:sp>
        <p:nvSpPr>
          <p:cNvPr id="539" name="Google Shape;539;g2248d565281_0_4"/>
          <p:cNvSpPr txBox="1"/>
          <p:nvPr/>
        </p:nvSpPr>
        <p:spPr>
          <a:xfrm>
            <a:off x="3001500" y="59075"/>
            <a:ext cx="6031800" cy="4407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chemeClr val="dk1"/>
              </a:buClr>
              <a:buSzPts val="1100"/>
              <a:buFont typeface="Arial"/>
              <a:buNone/>
            </a:pPr>
            <a:r>
              <a:rPr b="1" lang="en-US" sz="1300">
                <a:solidFill>
                  <a:srgbClr val="B9E9F6"/>
                </a:solidFill>
                <a:latin typeface="Open Sans"/>
                <a:ea typeface="Open Sans"/>
                <a:cs typeface="Open Sans"/>
                <a:sym typeface="Open Sans"/>
              </a:rPr>
              <a:t>Përkrahja e zhvillimit profesional: </a:t>
            </a:r>
            <a:r>
              <a:rPr lang="en-US" sz="1100">
                <a:solidFill>
                  <a:srgbClr val="B9E9F6"/>
                </a:solidFill>
                <a:latin typeface="Open Sans"/>
                <a:ea typeface="Open Sans"/>
                <a:cs typeface="Open Sans"/>
                <a:sym typeface="Open Sans"/>
              </a:rPr>
              <a:t>Përfshirja në nivel bibliotekar, institucional, kombëtar ose ndërkombëtar në menaxhimin e BHA dhe AH mund të shërbejë si një mundësi për zhvillim profesional dhe avancim në karrierë përtej fushave "tradicionale" ose më të zakonshme të ekspertizës (p.sh., krijimi i koleksioneve, metadata, etj.).</a:t>
            </a:r>
            <a:endParaRPr sz="11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US" sz="1300">
                <a:solidFill>
                  <a:srgbClr val="B9E9F6"/>
                </a:solidFill>
                <a:latin typeface="Open Sans"/>
                <a:ea typeface="Open Sans"/>
                <a:cs typeface="Open Sans"/>
                <a:sym typeface="Open Sans"/>
              </a:rPr>
              <a:t>Njohja si partnerë të vlefshëm: </a:t>
            </a:r>
            <a:r>
              <a:rPr lang="en-US" sz="1100">
                <a:solidFill>
                  <a:srgbClr val="B9E9F6"/>
                </a:solidFill>
                <a:latin typeface="Open Sans"/>
                <a:ea typeface="Open Sans"/>
                <a:cs typeface="Open Sans"/>
                <a:sym typeface="Open Sans"/>
              </a:rPr>
              <a:t>Falë ekspertizës së tyre në pedagogjinë e hapur dhe licencat e hapura, bibliotekarët njihen nga edukatorët dhe hulumtuesit si partnerë të besueshëm në gjetjen, përshtatjen dhe krijimin e burimeve të besueshme edukative.</a:t>
            </a:r>
            <a:endParaRPr sz="1000">
              <a:solidFill>
                <a:schemeClr val="dk1"/>
              </a:solidFill>
              <a:highlight>
                <a:srgbClr val="FFFF00"/>
              </a:highlight>
            </a:endParaRPr>
          </a:p>
          <a:p>
            <a:pPr indent="0" lvl="0" marL="0" marR="0" rtl="0" algn="l">
              <a:lnSpc>
                <a:spcPct val="100000"/>
              </a:lnSpc>
              <a:spcBef>
                <a:spcPts val="1000"/>
              </a:spcBef>
              <a:spcAft>
                <a:spcPts val="0"/>
              </a:spcAft>
              <a:buClr>
                <a:schemeClr val="dk1"/>
              </a:buClr>
              <a:buSzPts val="1100"/>
              <a:buFont typeface="Arial"/>
              <a:buNone/>
            </a:pPr>
            <a:r>
              <a:rPr b="1" lang="en-US" sz="1300">
                <a:solidFill>
                  <a:srgbClr val="B9E9F6"/>
                </a:solidFill>
                <a:latin typeface="Open Sans"/>
                <a:ea typeface="Open Sans"/>
                <a:cs typeface="Open Sans"/>
                <a:sym typeface="Open Sans"/>
              </a:rPr>
              <a:t>Zhvilloni sinergji me Shkencën e hapur:</a:t>
            </a:r>
            <a:r>
              <a:rPr lang="en-US" sz="1100">
                <a:solidFill>
                  <a:srgbClr val="B9E9F6"/>
                </a:solidFill>
                <a:latin typeface="Open Sans"/>
                <a:ea typeface="Open Sans"/>
                <a:cs typeface="Open Sans"/>
                <a:sym typeface="Open Sans"/>
              </a:rPr>
              <a:t> Shkenca e hapur dhe Ars</a:t>
            </a:r>
            <a:r>
              <a:rPr lang="en-US" sz="1100">
                <a:solidFill>
                  <a:srgbClr val="B9E9F6"/>
                </a:solidFill>
                <a:latin typeface="Open Sans"/>
                <a:ea typeface="Open Sans"/>
                <a:cs typeface="Open Sans"/>
                <a:sym typeface="Open Sans"/>
                <a:extLst>
                  <a:ext uri="http://customooxmlschemas.google.com/">
                    <go:slidesCustomData xmlns:go="http://customooxmlschemas.google.com/" textRoundtripDataId="4"/>
                  </a:ext>
                </a:extLst>
              </a:rPr>
              <a:t>imi</a:t>
            </a:r>
            <a:r>
              <a:rPr lang="en-US" sz="1100">
                <a:solidFill>
                  <a:srgbClr val="B9E9F6"/>
                </a:solidFill>
                <a:latin typeface="Open Sans"/>
                <a:ea typeface="Open Sans"/>
                <a:cs typeface="Open Sans"/>
                <a:sym typeface="Open Sans"/>
              </a:rPr>
              <a:t> i hapur shpesh janë të ndara dhe njohuritë mbahen nga profesionistë të ndryshëm. Bibliotekarët mund t’i lidhin këto dy fusha me një qasje më holistike ndaj informatës me qasje të hapur, duke nxitur një kulturë të hapur brenda institucionit/komunitetit akademik.</a:t>
            </a:r>
            <a:endParaRPr sz="11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US" sz="1300">
                <a:solidFill>
                  <a:srgbClr val="B9E9F6"/>
                </a:solidFill>
                <a:latin typeface="Open Sans"/>
                <a:ea typeface="Open Sans"/>
                <a:cs typeface="Open Sans"/>
                <a:sym typeface="Open Sans"/>
              </a:rPr>
              <a:t>Promovimi i bashkëpunimit dhe shkëmbimit të njohurive: </a:t>
            </a:r>
            <a:r>
              <a:rPr lang="en-US" sz="1100">
                <a:solidFill>
                  <a:srgbClr val="B9E9F6"/>
                </a:solidFill>
                <a:latin typeface="Open Sans"/>
                <a:ea typeface="Open Sans"/>
                <a:cs typeface="Open Sans"/>
                <a:sym typeface="Open Sans"/>
              </a:rPr>
              <a:t>Bibliotekarët luajnë një rol themelor në lehtësimin e bashkëpunimit duke menaxhuar burimet e hapura, duke organizuar trajnime dhe seminare mbi temat e Ars</a:t>
            </a:r>
            <a:r>
              <a:rPr lang="en-US" sz="1100">
                <a:solidFill>
                  <a:srgbClr val="B9E9F6"/>
                </a:solidFill>
                <a:latin typeface="Open Sans"/>
                <a:ea typeface="Open Sans"/>
                <a:cs typeface="Open Sans"/>
                <a:sym typeface="Open Sans"/>
                <a:extLst>
                  <a:ext uri="http://customooxmlschemas.google.com/">
                    <go:slidesCustomData xmlns:go="http://customooxmlschemas.google.com/" textRoundtripDataId="5"/>
                  </a:ext>
                </a:extLst>
              </a:rPr>
              <a:t>imit </a:t>
            </a:r>
            <a:r>
              <a:rPr lang="en-US" sz="1100">
                <a:solidFill>
                  <a:srgbClr val="B9E9F6"/>
                </a:solidFill>
                <a:latin typeface="Open Sans"/>
                <a:ea typeface="Open Sans"/>
                <a:cs typeface="Open Sans"/>
                <a:sym typeface="Open Sans"/>
              </a:rPr>
              <a:t>të hapur dhe duke nxitur praktikat e komuniteteve të Ars</a:t>
            </a:r>
            <a:r>
              <a:rPr lang="en-US" sz="1100">
                <a:solidFill>
                  <a:srgbClr val="B9E9F6"/>
                </a:solidFill>
                <a:latin typeface="Open Sans"/>
                <a:ea typeface="Open Sans"/>
                <a:cs typeface="Open Sans"/>
                <a:sym typeface="Open Sans"/>
                <a:extLst>
                  <a:ext uri="http://customooxmlschemas.google.com/">
                    <go:slidesCustomData xmlns:go="http://customooxmlschemas.google.com/" textRoundtripDataId="6"/>
                  </a:ext>
                </a:extLst>
              </a:rPr>
              <a:t>imit</a:t>
            </a:r>
            <a:r>
              <a:rPr lang="en-US" sz="1100">
                <a:solidFill>
                  <a:srgbClr val="B9E9F6"/>
                </a:solidFill>
                <a:latin typeface="Open Sans"/>
                <a:ea typeface="Open Sans"/>
                <a:cs typeface="Open Sans"/>
                <a:sym typeface="Open Sans"/>
              </a:rPr>
              <a:t> të hapur, gjë që gjithashtu zgjeron rrjetet e tyre profesionale.</a:t>
            </a:r>
            <a:endParaRPr sz="11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US" sz="1300">
                <a:solidFill>
                  <a:srgbClr val="B9E9F6"/>
                </a:solidFill>
                <a:latin typeface="Open Sans"/>
                <a:ea typeface="Open Sans"/>
                <a:cs typeface="Open Sans"/>
                <a:sym typeface="Open Sans"/>
              </a:rPr>
              <a:t>Ulja e kostove:</a:t>
            </a:r>
            <a:r>
              <a:rPr lang="en-US" sz="1100">
                <a:solidFill>
                  <a:srgbClr val="B9E9F6"/>
                </a:solidFill>
                <a:latin typeface="Open Sans"/>
                <a:ea typeface="Open Sans"/>
                <a:cs typeface="Open Sans"/>
                <a:sym typeface="Open Sans"/>
              </a:rPr>
              <a:t> Kurseni buxhetet e bibliotekave nga blerja e licencave të shtrenjta dhe kufizuese për botimet komerciale, duke këshilluar gjithashtu mësimdhënësit dhe studentët për alternativa të BHAnë literaturën e klasës. Ky përfitim kontribuon në tranzicionin e nevojshëm drejt Qasjes së hapur për buxhetet e bibliotekave dhe universiteteve në afat të gjatë.</a:t>
            </a:r>
            <a:endParaRPr sz="1100">
              <a:solidFill>
                <a:srgbClr val="B9E9F6"/>
              </a:solidFill>
              <a:latin typeface="Open Sans"/>
              <a:ea typeface="Open Sans"/>
              <a:cs typeface="Open Sans"/>
              <a:sym typeface="Open Sans"/>
            </a:endParaRPr>
          </a:p>
        </p:txBody>
      </p:sp>
      <p:sp>
        <p:nvSpPr>
          <p:cNvPr id="540" name="Google Shape;540;g2248d565281_0_4"/>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 name="Google Shape;541;g2248d565281_0_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 name="Google Shape;542;g2248d565281_0_4"/>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 name="Google Shape;543;g2248d565281_0_4"/>
          <p:cNvSpPr txBox="1"/>
          <p:nvPr/>
        </p:nvSpPr>
        <p:spPr>
          <a:xfrm>
            <a:off x="232200" y="1505375"/>
            <a:ext cx="2494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US" sz="2700">
                <a:solidFill>
                  <a:srgbClr val="004993"/>
                </a:solidFill>
                <a:latin typeface="Open Sans"/>
                <a:ea typeface="Open Sans"/>
                <a:cs typeface="Open Sans"/>
                <a:sym typeface="Open Sans"/>
              </a:rPr>
              <a:t>Përfitimet e Arsimit të Hapur për</a:t>
            </a:r>
            <a:r>
              <a:rPr b="1" i="0" lang="en-US" sz="2700" u="none" cap="none" strike="noStrike">
                <a:solidFill>
                  <a:srgbClr val="004993"/>
                </a:solidFill>
                <a:latin typeface="Open Sans"/>
                <a:ea typeface="Open Sans"/>
                <a:cs typeface="Open Sans"/>
                <a:sym typeface="Open Sans"/>
              </a:rPr>
              <a:t> </a:t>
            </a:r>
            <a:r>
              <a:rPr b="1" lang="en-US" sz="2700">
                <a:solidFill>
                  <a:srgbClr val="FFDE59"/>
                </a:solidFill>
                <a:latin typeface="Open Sans"/>
                <a:ea typeface="Open Sans"/>
                <a:cs typeface="Open Sans"/>
                <a:sym typeface="Open Sans"/>
              </a:rPr>
              <a:t>bibliotekarët</a:t>
            </a:r>
            <a:endParaRPr b="1" i="0" sz="2700" u="none" cap="none" strike="noStrike">
              <a:solidFill>
                <a:srgbClr val="FFDE59"/>
              </a:solidFill>
              <a:latin typeface="Open Sans"/>
              <a:ea typeface="Open Sans"/>
              <a:cs typeface="Open Sans"/>
              <a:sym typeface="Open Sans"/>
            </a:endParaRPr>
          </a:p>
        </p:txBody>
      </p:sp>
      <p:cxnSp>
        <p:nvCxnSpPr>
          <p:cNvPr id="544" name="Google Shape;544;g2248d565281_0_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45" name="Google Shape;545;g2248d565281_0_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49" name="Shape 549"/>
        <p:cNvGrpSpPr/>
        <p:nvPr/>
      </p:nvGrpSpPr>
      <p:grpSpPr>
        <a:xfrm>
          <a:off x="0" y="0"/>
          <a:ext cx="0" cy="0"/>
          <a:chOff x="0" y="0"/>
          <a:chExt cx="0" cy="0"/>
        </a:xfrm>
      </p:grpSpPr>
      <p:sp>
        <p:nvSpPr>
          <p:cNvPr id="550" name="Google Shape;550;g2248d565281_0_14"/>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 name="Google Shape;551;g2248d565281_0_1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 name="Google Shape;552;g2248d565281_0_14"/>
          <p:cNvSpPr txBox="1"/>
          <p:nvPr/>
        </p:nvSpPr>
        <p:spPr>
          <a:xfrm>
            <a:off x="3208575" y="318250"/>
            <a:ext cx="57960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US" sz="2400">
                <a:solidFill>
                  <a:srgbClr val="B9E9F6"/>
                </a:solidFill>
                <a:latin typeface="Open Sans"/>
                <a:ea typeface="Open Sans"/>
                <a:cs typeface="Open Sans"/>
                <a:sym typeface="Open Sans"/>
              </a:rPr>
              <a:t>Përkrahja e zhvillimit profesional: </a:t>
            </a:r>
            <a:r>
              <a:rPr lang="en-US" sz="2400">
                <a:solidFill>
                  <a:srgbClr val="B9E9F6"/>
                </a:solidFill>
                <a:latin typeface="Open Sans"/>
                <a:ea typeface="Open Sans"/>
                <a:cs typeface="Open Sans"/>
                <a:sym typeface="Open Sans"/>
              </a:rPr>
              <a:t>Përfshirja në nivel bibliotekar, institucional, kombëtar ose ndërkombëtar në menaxhimin e BHA dhe AH mund të shërbejë si një mundësi për zhvillim profesional dhe avancim në karrierë përtej fushave "tradicionale" ose më të zakonshme të ekspertizës (p.sh., krijimi i koleksioneve, metadata, etj.).</a:t>
            </a:r>
            <a:endParaRPr b="0" i="0" sz="2400" u="none" cap="none" strike="noStrike">
              <a:solidFill>
                <a:srgbClr val="B9E9F6"/>
              </a:solidFill>
              <a:latin typeface="Arial"/>
              <a:ea typeface="Arial"/>
              <a:cs typeface="Arial"/>
              <a:sym typeface="Arial"/>
            </a:endParaRPr>
          </a:p>
        </p:txBody>
      </p:sp>
      <p:sp>
        <p:nvSpPr>
          <p:cNvPr id="553" name="Google Shape;553;g2248d565281_0_14"/>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4" name="Google Shape;554;g2248d565281_0_1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55" name="Google Shape;555;g2248d565281_0_1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56" name="Google Shape;556;g2248d565281_0_14"/>
          <p:cNvSpPr txBox="1"/>
          <p:nvPr/>
        </p:nvSpPr>
        <p:spPr>
          <a:xfrm>
            <a:off x="232200" y="1505375"/>
            <a:ext cx="2494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US" sz="2700">
                <a:solidFill>
                  <a:srgbClr val="004993"/>
                </a:solidFill>
                <a:latin typeface="Open Sans"/>
                <a:ea typeface="Open Sans"/>
                <a:cs typeface="Open Sans"/>
                <a:sym typeface="Open Sans"/>
              </a:rPr>
              <a:t>Përfitimet e Arsimit të Hapur për</a:t>
            </a:r>
            <a:r>
              <a:rPr b="1" i="0" lang="en-US" sz="2700" u="none" cap="none" strike="noStrike">
                <a:solidFill>
                  <a:srgbClr val="004993"/>
                </a:solidFill>
                <a:latin typeface="Open Sans"/>
                <a:ea typeface="Open Sans"/>
                <a:cs typeface="Open Sans"/>
                <a:sym typeface="Open Sans"/>
              </a:rPr>
              <a:t> </a:t>
            </a:r>
            <a:r>
              <a:rPr b="1" lang="en-US" sz="2700">
                <a:solidFill>
                  <a:srgbClr val="FFDE59"/>
                </a:solidFill>
                <a:latin typeface="Open Sans"/>
                <a:ea typeface="Open Sans"/>
                <a:cs typeface="Open Sans"/>
                <a:sym typeface="Open Sans"/>
              </a:rPr>
              <a:t>bibliotekarët</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60" name="Shape 560"/>
        <p:cNvGrpSpPr/>
        <p:nvPr/>
      </p:nvGrpSpPr>
      <p:grpSpPr>
        <a:xfrm>
          <a:off x="0" y="0"/>
          <a:ext cx="0" cy="0"/>
          <a:chOff x="0" y="0"/>
          <a:chExt cx="0" cy="0"/>
        </a:xfrm>
      </p:grpSpPr>
      <p:sp>
        <p:nvSpPr>
          <p:cNvPr id="561" name="Google Shape;561;g2248d565281_0_24"/>
          <p:cNvSpPr txBox="1"/>
          <p:nvPr/>
        </p:nvSpPr>
        <p:spPr>
          <a:xfrm>
            <a:off x="3218450" y="628625"/>
            <a:ext cx="55212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chemeClr val="dk1"/>
              </a:buClr>
              <a:buSzPts val="1100"/>
              <a:buFont typeface="Arial"/>
              <a:buNone/>
            </a:pPr>
            <a:r>
              <a:rPr b="1" lang="en-US" sz="2400">
                <a:solidFill>
                  <a:srgbClr val="B9E9F6"/>
                </a:solidFill>
                <a:latin typeface="Open Sans"/>
                <a:ea typeface="Open Sans"/>
                <a:cs typeface="Open Sans"/>
                <a:sym typeface="Open Sans"/>
              </a:rPr>
              <a:t>Njohja si partnerë të vlefshëm: </a:t>
            </a:r>
            <a:r>
              <a:rPr lang="en-US" sz="2400">
                <a:solidFill>
                  <a:srgbClr val="B9E9F6"/>
                </a:solidFill>
                <a:latin typeface="Open Sans"/>
                <a:ea typeface="Open Sans"/>
                <a:cs typeface="Open Sans"/>
                <a:sym typeface="Open Sans"/>
              </a:rPr>
              <a:t>Falë ekspertizës së tyre në pedagogjinë e hapur dhe licencat e hapura, bibliotekarët njihen nga edukatorët dhe hulumtuesit si partnerë të besueshëm në gjetjen, përshtatjen dhe krijimin e burimeve të besueshme edukative.</a:t>
            </a:r>
            <a:endParaRPr b="0" i="0" sz="2400" u="none" cap="none" strike="noStrike">
              <a:solidFill>
                <a:srgbClr val="B9E9F6"/>
              </a:solidFill>
              <a:latin typeface="Arial"/>
              <a:ea typeface="Arial"/>
              <a:cs typeface="Arial"/>
              <a:sym typeface="Arial"/>
            </a:endParaRPr>
          </a:p>
        </p:txBody>
      </p:sp>
      <p:sp>
        <p:nvSpPr>
          <p:cNvPr id="562" name="Google Shape;562;g2248d565281_0_24"/>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 name="Google Shape;563;g2248d565281_0_2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 name="Google Shape;564;g2248d565281_0_24"/>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5" name="Google Shape;565;g2248d565281_0_2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66" name="Google Shape;566;g2248d565281_0_2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67" name="Google Shape;567;g2248d565281_0_24"/>
          <p:cNvSpPr txBox="1"/>
          <p:nvPr/>
        </p:nvSpPr>
        <p:spPr>
          <a:xfrm>
            <a:off x="232200" y="1505375"/>
            <a:ext cx="2494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US" sz="2700">
                <a:solidFill>
                  <a:srgbClr val="004993"/>
                </a:solidFill>
                <a:latin typeface="Open Sans"/>
                <a:ea typeface="Open Sans"/>
                <a:cs typeface="Open Sans"/>
                <a:sym typeface="Open Sans"/>
              </a:rPr>
              <a:t>Përfitimet e Arsimit të Hapur për</a:t>
            </a:r>
            <a:r>
              <a:rPr b="1" i="0" lang="en-US" sz="2700" u="none" cap="none" strike="noStrike">
                <a:solidFill>
                  <a:srgbClr val="004993"/>
                </a:solidFill>
                <a:latin typeface="Open Sans"/>
                <a:ea typeface="Open Sans"/>
                <a:cs typeface="Open Sans"/>
                <a:sym typeface="Open Sans"/>
              </a:rPr>
              <a:t> </a:t>
            </a:r>
            <a:r>
              <a:rPr b="1" lang="en-US" sz="2700">
                <a:solidFill>
                  <a:srgbClr val="FFDE59"/>
                </a:solidFill>
                <a:latin typeface="Open Sans"/>
                <a:ea typeface="Open Sans"/>
                <a:cs typeface="Open Sans"/>
                <a:sym typeface="Open Sans"/>
              </a:rPr>
              <a:t>bibliotekarët</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71" name="Shape 571"/>
        <p:cNvGrpSpPr/>
        <p:nvPr/>
      </p:nvGrpSpPr>
      <p:grpSpPr>
        <a:xfrm>
          <a:off x="0" y="0"/>
          <a:ext cx="0" cy="0"/>
          <a:chOff x="0" y="0"/>
          <a:chExt cx="0" cy="0"/>
        </a:xfrm>
      </p:grpSpPr>
      <p:sp>
        <p:nvSpPr>
          <p:cNvPr id="572" name="Google Shape;572;g2248d565281_0_34"/>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g2248d565281_0_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 name="Google Shape;574;g2248d565281_0_34"/>
          <p:cNvSpPr txBox="1"/>
          <p:nvPr/>
        </p:nvSpPr>
        <p:spPr>
          <a:xfrm>
            <a:off x="3228300" y="323225"/>
            <a:ext cx="55743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US" sz="2400">
                <a:solidFill>
                  <a:srgbClr val="B9E9F6"/>
                </a:solidFill>
                <a:latin typeface="Open Sans"/>
                <a:ea typeface="Open Sans"/>
                <a:cs typeface="Open Sans"/>
                <a:sym typeface="Open Sans"/>
              </a:rPr>
              <a:t>Zhvilloni sinergji me Shkencën e hapur: </a:t>
            </a:r>
            <a:r>
              <a:rPr lang="en-US" sz="2400">
                <a:solidFill>
                  <a:srgbClr val="B9E9F6"/>
                </a:solidFill>
                <a:latin typeface="Open Sans"/>
                <a:ea typeface="Open Sans"/>
                <a:cs typeface="Open Sans"/>
                <a:sym typeface="Open Sans"/>
              </a:rPr>
              <a:t>Shkenca e hapur dhe Ars</a:t>
            </a:r>
            <a:r>
              <a:rPr lang="en-US" sz="2400">
                <a:solidFill>
                  <a:srgbClr val="B9E9F6"/>
                </a:solidFill>
                <a:latin typeface="Open Sans"/>
                <a:ea typeface="Open Sans"/>
                <a:cs typeface="Open Sans"/>
                <a:sym typeface="Open Sans"/>
                <a:extLst>
                  <a:ext uri="http://customooxmlschemas.google.com/">
                    <go:slidesCustomData xmlns:go="http://customooxmlschemas.google.com/" textRoundtripDataId="7"/>
                  </a:ext>
                </a:extLst>
              </a:rPr>
              <a:t>imi</a:t>
            </a:r>
            <a:r>
              <a:rPr lang="en-US" sz="2400">
                <a:solidFill>
                  <a:srgbClr val="B9E9F6"/>
                </a:solidFill>
                <a:latin typeface="Open Sans"/>
                <a:ea typeface="Open Sans"/>
                <a:cs typeface="Open Sans"/>
                <a:sym typeface="Open Sans"/>
              </a:rPr>
              <a:t> i hapur shpesh janë të ndara dhe njohuritë mbahen nga profesionistë të ndryshëm. Bibliotekarët mund t’i lidhin këto dy fusha me një qasje më holistike ndaj informatës me qasje të hapur, duke nxitur një kulturë të hapur brenda institucionit/komunitetit akademik.</a:t>
            </a:r>
            <a:endParaRPr b="0" i="0" sz="2400" u="none" cap="none" strike="noStrike">
              <a:solidFill>
                <a:srgbClr val="B9E9F6"/>
              </a:solidFill>
              <a:latin typeface="Arial"/>
              <a:ea typeface="Arial"/>
              <a:cs typeface="Arial"/>
              <a:sym typeface="Arial"/>
            </a:endParaRPr>
          </a:p>
        </p:txBody>
      </p:sp>
      <p:sp>
        <p:nvSpPr>
          <p:cNvPr id="575" name="Google Shape;575;g2248d565281_0_34"/>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6" name="Google Shape;576;g2248d565281_0_3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77" name="Google Shape;577;g2248d565281_0_3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78" name="Google Shape;578;g2248d565281_0_34"/>
          <p:cNvSpPr txBox="1"/>
          <p:nvPr/>
        </p:nvSpPr>
        <p:spPr>
          <a:xfrm>
            <a:off x="232200" y="1505375"/>
            <a:ext cx="2494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US" sz="2700">
                <a:solidFill>
                  <a:srgbClr val="004993"/>
                </a:solidFill>
                <a:latin typeface="Open Sans"/>
                <a:ea typeface="Open Sans"/>
                <a:cs typeface="Open Sans"/>
                <a:sym typeface="Open Sans"/>
              </a:rPr>
              <a:t>Përfitimet e Arsimit të Hapur për</a:t>
            </a:r>
            <a:r>
              <a:rPr b="1" i="0" lang="en-US" sz="2700" u="none" cap="none" strike="noStrike">
                <a:solidFill>
                  <a:srgbClr val="004993"/>
                </a:solidFill>
                <a:latin typeface="Open Sans"/>
                <a:ea typeface="Open Sans"/>
                <a:cs typeface="Open Sans"/>
                <a:sym typeface="Open Sans"/>
              </a:rPr>
              <a:t> </a:t>
            </a:r>
            <a:r>
              <a:rPr b="1" lang="en-US" sz="2700">
                <a:solidFill>
                  <a:srgbClr val="FFDE59"/>
                </a:solidFill>
                <a:latin typeface="Open Sans"/>
                <a:ea typeface="Open Sans"/>
                <a:cs typeface="Open Sans"/>
                <a:sym typeface="Open Sans"/>
              </a:rPr>
              <a:t>bibliotekarët</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82" name="Shape 582"/>
        <p:cNvGrpSpPr/>
        <p:nvPr/>
      </p:nvGrpSpPr>
      <p:grpSpPr>
        <a:xfrm>
          <a:off x="0" y="0"/>
          <a:ext cx="0" cy="0"/>
          <a:chOff x="0" y="0"/>
          <a:chExt cx="0" cy="0"/>
        </a:xfrm>
      </p:grpSpPr>
      <p:sp>
        <p:nvSpPr>
          <p:cNvPr id="583" name="Google Shape;583;g2248d565281_0_44"/>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g2248d565281_0_4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 name="Google Shape;585;g2248d565281_0_44"/>
          <p:cNvSpPr txBox="1"/>
          <p:nvPr/>
        </p:nvSpPr>
        <p:spPr>
          <a:xfrm>
            <a:off x="3208575" y="298050"/>
            <a:ext cx="58533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US" sz="2400">
                <a:solidFill>
                  <a:srgbClr val="B9E9F6"/>
                </a:solidFill>
                <a:latin typeface="Open Sans"/>
                <a:ea typeface="Open Sans"/>
                <a:cs typeface="Open Sans"/>
                <a:sym typeface="Open Sans"/>
              </a:rPr>
              <a:t>Promovimi i bashkëpunimit dhe shkëmbimit të njohurive:</a:t>
            </a:r>
            <a:r>
              <a:rPr lang="en-US" sz="2400">
                <a:solidFill>
                  <a:srgbClr val="B9E9F6"/>
                </a:solidFill>
                <a:latin typeface="Open Sans"/>
                <a:ea typeface="Open Sans"/>
                <a:cs typeface="Open Sans"/>
                <a:sym typeface="Open Sans"/>
              </a:rPr>
              <a:t> Bibliotekarët luajnë një rol themelor në lehtësimin e bashkëpunimit duke menaxhuar burimet e hapura, duke organizuar trajnime dhe seminare mbi temat e Arsimit të hapur dhe duke nxitur praktikat e komuniteteve të Arsimit të hapur, gjë që gjithashtu zgjeron rrjetet e tyre profesionale.</a:t>
            </a:r>
            <a:endParaRPr b="0" i="0" sz="2400" u="none" cap="none" strike="noStrike">
              <a:solidFill>
                <a:srgbClr val="B9E9F6"/>
              </a:solidFill>
              <a:latin typeface="Arial"/>
              <a:ea typeface="Arial"/>
              <a:cs typeface="Arial"/>
              <a:sym typeface="Arial"/>
            </a:endParaRPr>
          </a:p>
        </p:txBody>
      </p:sp>
      <p:sp>
        <p:nvSpPr>
          <p:cNvPr id="586" name="Google Shape;586;g2248d565281_0_44"/>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7" name="Google Shape;587;g2248d565281_0_4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88" name="Google Shape;588;g2248d565281_0_4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89" name="Google Shape;589;g2248d565281_0_44"/>
          <p:cNvSpPr txBox="1"/>
          <p:nvPr/>
        </p:nvSpPr>
        <p:spPr>
          <a:xfrm>
            <a:off x="232200" y="1505375"/>
            <a:ext cx="2494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US" sz="2700">
                <a:solidFill>
                  <a:srgbClr val="004993"/>
                </a:solidFill>
                <a:latin typeface="Open Sans"/>
                <a:ea typeface="Open Sans"/>
                <a:cs typeface="Open Sans"/>
                <a:sym typeface="Open Sans"/>
              </a:rPr>
              <a:t>Përfitimet e Arsimit të Hapur për</a:t>
            </a:r>
            <a:r>
              <a:rPr b="1" i="0" lang="en-US" sz="2700" u="none" cap="none" strike="noStrike">
                <a:solidFill>
                  <a:srgbClr val="004993"/>
                </a:solidFill>
                <a:latin typeface="Open Sans"/>
                <a:ea typeface="Open Sans"/>
                <a:cs typeface="Open Sans"/>
                <a:sym typeface="Open Sans"/>
              </a:rPr>
              <a:t> </a:t>
            </a:r>
            <a:r>
              <a:rPr b="1" lang="en-US" sz="2700">
                <a:solidFill>
                  <a:srgbClr val="FFDE59"/>
                </a:solidFill>
                <a:latin typeface="Open Sans"/>
                <a:ea typeface="Open Sans"/>
                <a:cs typeface="Open Sans"/>
                <a:sym typeface="Open Sans"/>
              </a:rPr>
              <a:t>bibliotekarët</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93" name="Shape 593"/>
        <p:cNvGrpSpPr/>
        <p:nvPr/>
      </p:nvGrpSpPr>
      <p:grpSpPr>
        <a:xfrm>
          <a:off x="0" y="0"/>
          <a:ext cx="0" cy="0"/>
          <a:chOff x="0" y="0"/>
          <a:chExt cx="0" cy="0"/>
        </a:xfrm>
      </p:grpSpPr>
      <p:sp>
        <p:nvSpPr>
          <p:cNvPr id="594" name="Google Shape;594;g2248d565281_0_54"/>
          <p:cNvSpPr txBox="1"/>
          <p:nvPr/>
        </p:nvSpPr>
        <p:spPr>
          <a:xfrm>
            <a:off x="3188825" y="298050"/>
            <a:ext cx="55743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US" sz="2400">
                <a:solidFill>
                  <a:srgbClr val="B9E9F6"/>
                </a:solidFill>
                <a:latin typeface="Open Sans"/>
                <a:ea typeface="Open Sans"/>
                <a:cs typeface="Open Sans"/>
                <a:sym typeface="Open Sans"/>
              </a:rPr>
              <a:t>Ulja e kostove:</a:t>
            </a:r>
            <a:r>
              <a:rPr lang="en-US" sz="2400">
                <a:solidFill>
                  <a:srgbClr val="B9E9F6"/>
                </a:solidFill>
                <a:latin typeface="Open Sans"/>
                <a:ea typeface="Open Sans"/>
                <a:cs typeface="Open Sans"/>
                <a:sym typeface="Open Sans"/>
              </a:rPr>
              <a:t> Kurseni buxhetet e bibliotekave nga blerja e licencave të shtrenjta dhe kufizuese për botimet komerciale, duke këshilluar gjithashtu mësimdhënësit dhe studentët për alternativa të BHA në literaturën e klasës. Ky përfitim kontribuon në tranzicionin e nevojshëm drejt Qasjes së hapur për buxhetet e bibliotekave dhe universiteteve në afat të gjatë.</a:t>
            </a:r>
            <a:endParaRPr b="0" i="0" sz="2400" u="none" cap="none" strike="noStrike">
              <a:solidFill>
                <a:srgbClr val="B9E9F6"/>
              </a:solidFill>
              <a:latin typeface="Arial"/>
              <a:ea typeface="Arial"/>
              <a:cs typeface="Arial"/>
              <a:sym typeface="Arial"/>
            </a:endParaRPr>
          </a:p>
        </p:txBody>
      </p:sp>
      <p:sp>
        <p:nvSpPr>
          <p:cNvPr id="595" name="Google Shape;595;g2248d565281_0_54"/>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 name="Google Shape;596;g2248d565281_0_5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 name="Google Shape;597;g2248d565281_0_54"/>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8" name="Google Shape;598;g2248d565281_0_5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99" name="Google Shape;599;g2248d565281_0_5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00" name="Google Shape;600;g2248d565281_0_54"/>
          <p:cNvSpPr txBox="1"/>
          <p:nvPr/>
        </p:nvSpPr>
        <p:spPr>
          <a:xfrm>
            <a:off x="232200" y="1505375"/>
            <a:ext cx="2494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US" sz="2700">
                <a:solidFill>
                  <a:srgbClr val="004993"/>
                </a:solidFill>
                <a:latin typeface="Open Sans"/>
                <a:ea typeface="Open Sans"/>
                <a:cs typeface="Open Sans"/>
                <a:sym typeface="Open Sans"/>
              </a:rPr>
              <a:t>Përfitimet e Arsimit të Hapur për</a:t>
            </a:r>
            <a:r>
              <a:rPr b="1" i="0" lang="en-US" sz="2700" u="none" cap="none" strike="noStrike">
                <a:solidFill>
                  <a:srgbClr val="004993"/>
                </a:solidFill>
                <a:latin typeface="Open Sans"/>
                <a:ea typeface="Open Sans"/>
                <a:cs typeface="Open Sans"/>
                <a:sym typeface="Open Sans"/>
              </a:rPr>
              <a:t> </a:t>
            </a:r>
            <a:r>
              <a:rPr b="1" lang="en-US" sz="2700">
                <a:solidFill>
                  <a:srgbClr val="FFDE59"/>
                </a:solidFill>
                <a:latin typeface="Open Sans"/>
                <a:ea typeface="Open Sans"/>
                <a:cs typeface="Open Sans"/>
                <a:sym typeface="Open Sans"/>
              </a:rPr>
              <a:t>bibliotekarët</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9" name="Shape 99"/>
        <p:cNvGrpSpPr/>
        <p:nvPr/>
      </p:nvGrpSpPr>
      <p:grpSpPr>
        <a:xfrm>
          <a:off x="0" y="0"/>
          <a:ext cx="0" cy="0"/>
          <a:chOff x="0" y="0"/>
          <a:chExt cx="0" cy="0"/>
        </a:xfrm>
      </p:grpSpPr>
      <p:sp>
        <p:nvSpPr>
          <p:cNvPr id="100" name="Google Shape;100;p4"/>
          <p:cNvSpPr txBox="1"/>
          <p:nvPr/>
        </p:nvSpPr>
        <p:spPr>
          <a:xfrm>
            <a:off x="3897500" y="1214075"/>
            <a:ext cx="4798800" cy="230829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600"/>
              <a:buFont typeface="Arial"/>
              <a:buNone/>
            </a:pPr>
            <a:r>
              <a:rPr b="1" i="0" lang="en-US" sz="4600" u="none" cap="none" strike="noStrike">
                <a:solidFill>
                  <a:srgbClr val="004993"/>
                </a:solidFill>
                <a:latin typeface="Open Sans"/>
                <a:ea typeface="Open Sans"/>
                <a:cs typeface="Open Sans"/>
                <a:sym typeface="Open Sans"/>
              </a:rPr>
              <a:t>Çfarë janë licencat e hapura?</a:t>
            </a:r>
            <a:endParaRPr b="1" i="0" sz="4600" u="none" cap="none" strike="noStrike">
              <a:solidFill>
                <a:srgbClr val="004993"/>
              </a:solidFill>
              <a:latin typeface="Open Sans"/>
              <a:ea typeface="Open Sans"/>
              <a:cs typeface="Open Sans"/>
              <a:sym typeface="Open Sans"/>
            </a:endParaRPr>
          </a:p>
        </p:txBody>
      </p:sp>
      <p:sp>
        <p:nvSpPr>
          <p:cNvPr id="101" name="Google Shape;101;p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2" name="Google Shape;102;p4"/>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pic>
        <p:nvPicPr>
          <p:cNvPr id="103" name="Google Shape;103;p4"/>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04" name="Google Shape;104;p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05" name="Google Shape;105;p4"/>
          <p:cNvSpPr txBox="1"/>
          <p:nvPr/>
        </p:nvSpPr>
        <p:spPr>
          <a:xfrm>
            <a:off x="1025170" y="1582113"/>
            <a:ext cx="4044900" cy="89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US" sz="2300" u="none" cap="none" strike="noStrike">
                <a:solidFill>
                  <a:srgbClr val="FFFFFF"/>
                </a:solidFill>
                <a:latin typeface="Open Sans"/>
                <a:ea typeface="Open Sans"/>
                <a:cs typeface="Open Sans"/>
                <a:sym typeface="Open Sans"/>
              </a:rPr>
              <a:t>BHA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rgbClr val="FFFFFF"/>
                </a:solidFill>
                <a:latin typeface="Open Sans"/>
                <a:ea typeface="Open Sans"/>
                <a:cs typeface="Open Sans"/>
                <a:sym typeface="Open Sans"/>
              </a:rPr>
              <a:t>THEMELORE</a:t>
            </a:r>
            <a:endParaRPr b="1" i="0" sz="2300" u="none" cap="none" strike="noStrike">
              <a:solidFill>
                <a:srgbClr val="FFFFFF"/>
              </a:solidFill>
              <a:latin typeface="Open Sans"/>
              <a:ea typeface="Open Sans"/>
              <a:cs typeface="Open Sans"/>
              <a:sym typeface="Open Sa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04" name="Shape 604"/>
        <p:cNvGrpSpPr/>
        <p:nvPr/>
      </p:nvGrpSpPr>
      <p:grpSpPr>
        <a:xfrm>
          <a:off x="0" y="0"/>
          <a:ext cx="0" cy="0"/>
          <a:chOff x="0" y="0"/>
          <a:chExt cx="0" cy="0"/>
        </a:xfrm>
      </p:grpSpPr>
      <p:sp>
        <p:nvSpPr>
          <p:cNvPr id="605" name="Google Shape;605;g2248d565281_0_64"/>
          <p:cNvSpPr txBox="1"/>
          <p:nvPr/>
        </p:nvSpPr>
        <p:spPr>
          <a:xfrm>
            <a:off x="3105475" y="-35875"/>
            <a:ext cx="5928000" cy="4597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US" sz="1800">
                <a:solidFill>
                  <a:srgbClr val="B9E9F6"/>
                </a:solidFill>
                <a:latin typeface="Open Sans"/>
                <a:ea typeface="Open Sans"/>
                <a:cs typeface="Open Sans"/>
                <a:sym typeface="Open Sans"/>
              </a:rPr>
              <a:t>Tërheqja e bibliotekarëve të rinj drejt profesionit:</a:t>
            </a:r>
            <a:r>
              <a:rPr lang="en-US" sz="1000">
                <a:solidFill>
                  <a:schemeClr val="dk1"/>
                </a:solidFill>
                <a:highlight>
                  <a:srgbClr val="FFFFFF"/>
                </a:highlight>
              </a:rPr>
              <a:t> </a:t>
            </a:r>
            <a:r>
              <a:rPr lang="en-US" sz="1800">
                <a:solidFill>
                  <a:srgbClr val="B9E9F6"/>
                </a:solidFill>
                <a:latin typeface="Open Sans"/>
                <a:ea typeface="Open Sans"/>
                <a:cs typeface="Open Sans"/>
                <a:sym typeface="Open Sans"/>
              </a:rPr>
              <a:t>Lidhja e fortë midis Arsimit të hapur dhe drejtësisë sociale e bën bibliotekarinë një zgjedhje tërheqëse për karrierë për profesionistët e rinj dhe brezat e rinj të bibliotekarëve. </a:t>
            </a:r>
            <a:endParaRPr b="0" i="0" sz="18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US" sz="1800">
                <a:solidFill>
                  <a:srgbClr val="B9E9F6"/>
                </a:solidFill>
                <a:latin typeface="Open Sans"/>
                <a:ea typeface="Open Sans"/>
                <a:cs typeface="Open Sans"/>
                <a:sym typeface="Open Sans"/>
              </a:rPr>
              <a:t>Zgjerimi i njohjes: </a:t>
            </a:r>
            <a:r>
              <a:rPr lang="en-US" sz="1800">
                <a:solidFill>
                  <a:srgbClr val="B9E9F6"/>
                </a:solidFill>
                <a:latin typeface="Open Sans"/>
                <a:ea typeface="Open Sans"/>
                <a:cs typeface="Open Sans"/>
                <a:sym typeface="Open Sans"/>
              </a:rPr>
              <a:t>Zhvilluesit dhe mbështetësit e BHA po fitojnë një reputacion në mbarë botën për veprat e tyre që promovojnë hapjen dhe vlerat e tjera universale. Roli tashmë i vlerësuar i bibliotekarëve/specialistëve të informacionit si meaxhues të materialeve edukative bëhet edhe më i spikatur me Ars</a:t>
            </a:r>
            <a:r>
              <a:rPr lang="en-US" sz="1800">
                <a:solidFill>
                  <a:srgbClr val="B9E9F6"/>
                </a:solidFill>
                <a:latin typeface="Open Sans"/>
                <a:ea typeface="Open Sans"/>
                <a:cs typeface="Open Sans"/>
                <a:sym typeface="Open Sans"/>
                <a:extLst>
                  <a:ext uri="http://customooxmlschemas.google.com/">
                    <go:slidesCustomData xmlns:go="http://customooxmlschemas.google.com/" textRoundtripDataId="8"/>
                  </a:ext>
                </a:extLst>
              </a:rPr>
              <a:t>imin</a:t>
            </a:r>
            <a:r>
              <a:rPr lang="en-US" sz="1800">
                <a:solidFill>
                  <a:srgbClr val="B9E9F6"/>
                </a:solidFill>
                <a:latin typeface="Open Sans"/>
                <a:ea typeface="Open Sans"/>
                <a:cs typeface="Open Sans"/>
                <a:sym typeface="Open Sans"/>
              </a:rPr>
              <a:t> e hapur.</a:t>
            </a:r>
            <a:endParaRPr b="1" sz="18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US" sz="1800">
                <a:solidFill>
                  <a:srgbClr val="B9E9F6"/>
                </a:solidFill>
                <a:latin typeface="Open Sans"/>
                <a:ea typeface="Open Sans"/>
                <a:cs typeface="Open Sans"/>
                <a:sym typeface="Open Sans"/>
              </a:rPr>
              <a:t>Rritja e ndikimit dhe shtrirjes: </a:t>
            </a:r>
            <a:r>
              <a:rPr lang="en-US" sz="1800">
                <a:solidFill>
                  <a:srgbClr val="B9E9F6"/>
                </a:solidFill>
                <a:latin typeface="Open Sans"/>
                <a:ea typeface="Open Sans"/>
                <a:cs typeface="Open Sans"/>
                <a:sym typeface="Open Sans"/>
              </a:rPr>
              <a:t>Ndihmoni në zgjerimin e shtrirjes dhe ndikimit të bibliotekarëve përtej institucionit të tyre.</a:t>
            </a:r>
            <a:endParaRPr b="0" i="0" sz="1800" u="none" cap="none" strike="noStrike">
              <a:solidFill>
                <a:srgbClr val="B9E9F6"/>
              </a:solidFill>
              <a:latin typeface="Open Sans"/>
              <a:ea typeface="Open Sans"/>
              <a:cs typeface="Open Sans"/>
              <a:sym typeface="Open Sans"/>
            </a:endParaRPr>
          </a:p>
        </p:txBody>
      </p:sp>
      <p:sp>
        <p:nvSpPr>
          <p:cNvPr id="606" name="Google Shape;606;g2248d565281_0_64"/>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 name="Google Shape;607;g2248d565281_0_6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8" name="Google Shape;608;g2248d565281_0_64"/>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9" name="Google Shape;609;g2248d565281_0_6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10" name="Google Shape;610;g2248d565281_0_6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11" name="Google Shape;611;g2248d565281_0_64"/>
          <p:cNvSpPr txBox="1"/>
          <p:nvPr/>
        </p:nvSpPr>
        <p:spPr>
          <a:xfrm>
            <a:off x="232200" y="1505375"/>
            <a:ext cx="2494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US" sz="2700">
                <a:solidFill>
                  <a:srgbClr val="004993"/>
                </a:solidFill>
                <a:latin typeface="Open Sans"/>
                <a:ea typeface="Open Sans"/>
                <a:cs typeface="Open Sans"/>
                <a:sym typeface="Open Sans"/>
              </a:rPr>
              <a:t>Përfitimet e Arsimit të Hapur për</a:t>
            </a:r>
            <a:r>
              <a:rPr b="1" i="0" lang="en-US" sz="2700" u="none" cap="none" strike="noStrike">
                <a:solidFill>
                  <a:srgbClr val="004993"/>
                </a:solidFill>
                <a:latin typeface="Open Sans"/>
                <a:ea typeface="Open Sans"/>
                <a:cs typeface="Open Sans"/>
                <a:sym typeface="Open Sans"/>
              </a:rPr>
              <a:t> </a:t>
            </a:r>
            <a:r>
              <a:rPr b="1" lang="en-US" sz="2700">
                <a:solidFill>
                  <a:srgbClr val="FFDE59"/>
                </a:solidFill>
                <a:latin typeface="Open Sans"/>
                <a:ea typeface="Open Sans"/>
                <a:cs typeface="Open Sans"/>
                <a:sym typeface="Open Sans"/>
              </a:rPr>
              <a:t>bibliotekarët</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15" name="Shape 615"/>
        <p:cNvGrpSpPr/>
        <p:nvPr/>
      </p:nvGrpSpPr>
      <p:grpSpPr>
        <a:xfrm>
          <a:off x="0" y="0"/>
          <a:ext cx="0" cy="0"/>
          <a:chOff x="0" y="0"/>
          <a:chExt cx="0" cy="0"/>
        </a:xfrm>
      </p:grpSpPr>
      <p:sp>
        <p:nvSpPr>
          <p:cNvPr id="616" name="Google Shape;616;g2248d565281_0_74"/>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 name="Google Shape;617;g2248d565281_0_7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 name="Google Shape;618;g2248d565281_0_74"/>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19" name="Google Shape;619;g2248d565281_0_7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20" name="Google Shape;620;g2248d565281_0_7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21" name="Google Shape;621;g2248d565281_0_74"/>
          <p:cNvSpPr txBox="1"/>
          <p:nvPr/>
        </p:nvSpPr>
        <p:spPr>
          <a:xfrm>
            <a:off x="3046700" y="18750"/>
            <a:ext cx="6064500" cy="4314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900"/>
              <a:buFont typeface="Arial"/>
              <a:buNone/>
            </a:pPr>
            <a:r>
              <a:rPr b="1" lang="en-US" sz="1700">
                <a:solidFill>
                  <a:srgbClr val="B9E9F6"/>
                </a:solidFill>
                <a:latin typeface="Open Sans"/>
                <a:ea typeface="Open Sans"/>
                <a:cs typeface="Open Sans"/>
                <a:sym typeface="Open Sans"/>
              </a:rPr>
              <a:t>Kontributi në arritjen e QZhQ</a:t>
            </a:r>
            <a:r>
              <a:rPr b="1" lang="en-US" sz="1700">
                <a:solidFill>
                  <a:srgbClr val="B9E9F6"/>
                </a:solidFill>
                <a:latin typeface="Open Sans"/>
                <a:ea typeface="Open Sans"/>
                <a:cs typeface="Open Sans"/>
                <a:sym typeface="Open Sans"/>
                <a:extLst>
                  <a:ext uri="http://customooxmlschemas.google.com/">
                    <go:slidesCustomData xmlns:go="http://customooxmlschemas.google.com/" textRoundtripDataId="9"/>
                  </a:ext>
                </a:extLst>
              </a:rPr>
              <a:t>:</a:t>
            </a:r>
            <a:r>
              <a:rPr lang="en-US" sz="1700">
                <a:solidFill>
                  <a:srgbClr val="B9E9F6"/>
                </a:solidFill>
                <a:latin typeface="Open Sans"/>
                <a:ea typeface="Open Sans"/>
                <a:cs typeface="Open Sans"/>
                <a:sym typeface="Open Sans"/>
              </a:rPr>
              <a:t> Ndihmoni në dhënien e një kontributi më konkret dhe të matshëm në arritjen e QZhQ (Qëllimet e Zhvillimit të Qëndrueshëm). </a:t>
            </a:r>
            <a:endParaRPr b="0" i="0" sz="1700" u="none" cap="none" strike="noStrike">
              <a:solidFill>
                <a:srgbClr val="B9E9F6"/>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900"/>
              <a:buFont typeface="Arial"/>
              <a:buNone/>
            </a:pPr>
            <a:r>
              <a:rPr b="1" lang="en-US" sz="1700">
                <a:solidFill>
                  <a:srgbClr val="B9E9F6"/>
                </a:solidFill>
                <a:latin typeface="Open Sans"/>
                <a:ea typeface="Open Sans"/>
                <a:cs typeface="Open Sans"/>
                <a:sym typeface="Open Sans"/>
              </a:rPr>
              <a:t>Në përputhje me strategjinë BDP:</a:t>
            </a:r>
            <a:r>
              <a:rPr lang="en-US" sz="1700">
                <a:solidFill>
                  <a:srgbClr val="B9E9F6"/>
                </a:solidFill>
                <a:latin typeface="Open Sans"/>
                <a:ea typeface="Open Sans"/>
                <a:cs typeface="Open Sans"/>
                <a:sym typeface="Open Sans"/>
              </a:rPr>
              <a:t> Bibliotekarët përdorin Ars</a:t>
            </a:r>
            <a:r>
              <a:rPr lang="en-US" sz="1700">
                <a:solidFill>
                  <a:srgbClr val="B9E9F6"/>
                </a:solidFill>
                <a:latin typeface="Open Sans"/>
                <a:ea typeface="Open Sans"/>
                <a:cs typeface="Open Sans"/>
                <a:sym typeface="Open Sans"/>
                <a:extLst>
                  <a:ext uri="http://customooxmlschemas.google.com/">
                    <go:slidesCustomData xmlns:go="http://customooxmlschemas.google.com/" textRoundtripDataId="10"/>
                  </a:ext>
                </a:extLst>
              </a:rPr>
              <a:t>imin</a:t>
            </a:r>
            <a:r>
              <a:rPr lang="en-US" sz="1700">
                <a:solidFill>
                  <a:srgbClr val="B9E9F6"/>
                </a:solidFill>
                <a:latin typeface="Open Sans"/>
                <a:ea typeface="Open Sans"/>
                <a:cs typeface="Open Sans"/>
                <a:sym typeface="Open Sans"/>
              </a:rPr>
              <a:t> e hapur si një mjet strategjik për të çuar përpara objektivat e Barazisë, Diversitetit dhe Përfshirjes, duke siguruar që mjediset e të mësuarit të jenë të aksesueshme dhe gjithëpërfshirëse për të gjithë. </a:t>
            </a:r>
            <a:endParaRPr b="0" i="0" sz="1700" u="none" cap="none" strike="noStrike">
              <a:solidFill>
                <a:srgbClr val="B9E9F6"/>
              </a:solidFill>
              <a:latin typeface="Open Sans"/>
              <a:ea typeface="Open Sans"/>
              <a:cs typeface="Open Sans"/>
              <a:sym typeface="Open Sans"/>
            </a:endParaRPr>
          </a:p>
          <a:p>
            <a:pPr indent="0" lvl="0" marL="0" marR="0" rtl="0" algn="l">
              <a:lnSpc>
                <a:spcPct val="115000"/>
              </a:lnSpc>
              <a:spcBef>
                <a:spcPts val="1000"/>
              </a:spcBef>
              <a:spcAft>
                <a:spcPts val="1000"/>
              </a:spcAft>
              <a:buClr>
                <a:srgbClr val="000000"/>
              </a:buClr>
              <a:buSzPts val="1900"/>
              <a:buFont typeface="Arial"/>
              <a:buNone/>
            </a:pPr>
            <a:r>
              <a:rPr b="1" lang="en-US" sz="1700">
                <a:solidFill>
                  <a:srgbClr val="B9E9F6"/>
                </a:solidFill>
                <a:latin typeface="Open Sans"/>
                <a:ea typeface="Open Sans"/>
                <a:cs typeface="Open Sans"/>
                <a:sym typeface="Open Sans"/>
              </a:rPr>
              <a:t>Mbështesni kolegët dhe merrni mbështetje nga kolegët: </a:t>
            </a:r>
            <a:r>
              <a:rPr lang="en-US" sz="1700">
                <a:solidFill>
                  <a:srgbClr val="B9E9F6"/>
                </a:solidFill>
                <a:latin typeface="Open Sans"/>
                <a:ea typeface="Open Sans"/>
                <a:cs typeface="Open Sans"/>
                <a:sym typeface="Open Sans"/>
              </a:rPr>
              <a:t>Bibliotekarët kultivojnë të nxënit gjatë gjithë jetës duke ofruar mundësi të larmishme arsimore dhe duke nxitur mbështetjen e ndërsjellë brenda komuniteteve të tyre. </a:t>
            </a:r>
            <a:endParaRPr b="1" i="0" sz="2000" u="none" cap="none" strike="noStrike">
              <a:solidFill>
                <a:srgbClr val="B9E9F6"/>
              </a:solidFill>
              <a:latin typeface="Open Sans"/>
              <a:ea typeface="Open Sans"/>
              <a:cs typeface="Open Sans"/>
              <a:sym typeface="Open Sans"/>
            </a:endParaRPr>
          </a:p>
        </p:txBody>
      </p:sp>
      <p:sp>
        <p:nvSpPr>
          <p:cNvPr id="622" name="Google Shape;622;g2248d565281_0_74"/>
          <p:cNvSpPr txBox="1"/>
          <p:nvPr/>
        </p:nvSpPr>
        <p:spPr>
          <a:xfrm>
            <a:off x="232200" y="1505375"/>
            <a:ext cx="2494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US" sz="2700">
                <a:solidFill>
                  <a:srgbClr val="004993"/>
                </a:solidFill>
                <a:latin typeface="Open Sans"/>
                <a:ea typeface="Open Sans"/>
                <a:cs typeface="Open Sans"/>
                <a:sym typeface="Open Sans"/>
              </a:rPr>
              <a:t>Përfitimet e Arsimit të Hapur për</a:t>
            </a:r>
            <a:r>
              <a:rPr b="1" i="0" lang="en-US" sz="2700" u="none" cap="none" strike="noStrike">
                <a:solidFill>
                  <a:srgbClr val="004993"/>
                </a:solidFill>
                <a:latin typeface="Open Sans"/>
                <a:ea typeface="Open Sans"/>
                <a:cs typeface="Open Sans"/>
                <a:sym typeface="Open Sans"/>
              </a:rPr>
              <a:t> </a:t>
            </a:r>
            <a:r>
              <a:rPr b="1" lang="en-US" sz="2700">
                <a:solidFill>
                  <a:srgbClr val="FFDE59"/>
                </a:solidFill>
                <a:latin typeface="Open Sans"/>
                <a:ea typeface="Open Sans"/>
                <a:cs typeface="Open Sans"/>
                <a:sym typeface="Open Sans"/>
              </a:rPr>
              <a:t>bibliotekarët</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26" name="Shape 626"/>
        <p:cNvGrpSpPr/>
        <p:nvPr/>
      </p:nvGrpSpPr>
      <p:grpSpPr>
        <a:xfrm>
          <a:off x="0" y="0"/>
          <a:ext cx="0" cy="0"/>
          <a:chOff x="0" y="0"/>
          <a:chExt cx="0" cy="0"/>
        </a:xfrm>
      </p:grpSpPr>
      <p:sp>
        <p:nvSpPr>
          <p:cNvPr id="627" name="Google Shape;627;g116111430b6_0_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28" name="Google Shape;628;g116111430b6_0_0"/>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629" name="Google Shape;629;g116111430b6_0_0"/>
          <p:cNvSpPr txBox="1"/>
          <p:nvPr/>
        </p:nvSpPr>
        <p:spPr>
          <a:xfrm>
            <a:off x="1671145" y="709396"/>
            <a:ext cx="4124100" cy="10737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200"/>
              <a:buFont typeface="Arial"/>
              <a:buNone/>
            </a:pPr>
            <a:r>
              <a:rPr b="1" i="0" lang="en-US" sz="3200" u="none" cap="none" strike="noStrike">
                <a:solidFill>
                  <a:srgbClr val="FFFFFF"/>
                </a:solidFill>
                <a:latin typeface="Open Sans"/>
                <a:ea typeface="Open Sans"/>
                <a:cs typeface="Open Sans"/>
                <a:sym typeface="Open Sans"/>
              </a:rPr>
              <a:t>BHA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chemeClr val="lt1"/>
                </a:solidFill>
                <a:latin typeface="Open Sans"/>
                <a:ea typeface="Open Sans"/>
                <a:cs typeface="Open Sans"/>
                <a:sym typeface="Open Sans"/>
              </a:rPr>
              <a:t>THEMELORE </a:t>
            </a:r>
            <a:endParaRPr b="0" i="0" sz="1400" u="none" cap="none" strike="noStrike">
              <a:solidFill>
                <a:srgbClr val="000000"/>
              </a:solidFill>
              <a:latin typeface="Arial"/>
              <a:ea typeface="Arial"/>
              <a:cs typeface="Arial"/>
              <a:sym typeface="Arial"/>
            </a:endParaRPr>
          </a:p>
        </p:txBody>
      </p:sp>
      <p:cxnSp>
        <p:nvCxnSpPr>
          <p:cNvPr id="630" name="Google Shape;630;g116111430b6_0_0"/>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631" name="Google Shape;631;g116111430b6_0_0"/>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sp>
        <p:nvSpPr>
          <p:cNvPr id="632" name="Google Shape;632;g116111430b6_0_0"/>
          <p:cNvSpPr txBox="1"/>
          <p:nvPr/>
        </p:nvSpPr>
        <p:spPr>
          <a:xfrm>
            <a:off x="387480" y="3143498"/>
            <a:ext cx="8386200" cy="5850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t/>
            </a:r>
            <a:endParaRPr b="1" i="0" sz="2600" u="none" cap="none" strike="noStrike">
              <a:solidFill>
                <a:srgbClr val="004993"/>
              </a:solidFill>
              <a:latin typeface="Open Sans"/>
              <a:ea typeface="Open Sans"/>
              <a:cs typeface="Open Sans"/>
              <a:sym typeface="Open Sans"/>
            </a:endParaRPr>
          </a:p>
        </p:txBody>
      </p:sp>
      <p:pic>
        <p:nvPicPr>
          <p:cNvPr id="633" name="Google Shape;633;g116111430b6_0_0"/>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634" name="Google Shape;634;g116111430b6_0_0"/>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
        <p:nvSpPr>
          <p:cNvPr id="635" name="Google Shape;635;g116111430b6_0_0"/>
          <p:cNvSpPr txBox="1"/>
          <p:nvPr/>
        </p:nvSpPr>
        <p:spPr>
          <a:xfrm>
            <a:off x="4377889" y="338550"/>
            <a:ext cx="3963900" cy="23553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US" sz="4400" u="none" cap="none" strike="noStrike">
                <a:solidFill>
                  <a:srgbClr val="004993"/>
                </a:solidFill>
                <a:latin typeface="Open Sans"/>
                <a:ea typeface="Open Sans"/>
                <a:cs typeface="Open Sans"/>
                <a:sym typeface="Open Sans"/>
              </a:rPr>
              <a:t>NJË PAKETË VEGLASH ENOEL</a:t>
            </a:r>
            <a:r>
              <a:rPr b="1" i="0" lang="en-US" sz="5300" u="none" cap="none" strike="noStrike">
                <a:solidFill>
                  <a:srgbClr val="004993"/>
                </a:solidFill>
                <a:latin typeface="Open Sans"/>
                <a:ea typeface="Open Sans"/>
                <a:cs typeface="Open Sans"/>
                <a:sym typeface="Open Sans"/>
              </a:rPr>
              <a:t> </a:t>
            </a:r>
            <a:endParaRPr b="1" i="0" sz="5300" u="none" cap="none" strike="noStrike">
              <a:solidFill>
                <a:srgbClr val="004993"/>
              </a:solidFill>
              <a:latin typeface="Open Sans"/>
              <a:ea typeface="Open Sans"/>
              <a:cs typeface="Open Sans"/>
              <a:sym typeface="Open Sans"/>
            </a:endParaRPr>
          </a:p>
        </p:txBody>
      </p:sp>
      <p:sp>
        <p:nvSpPr>
          <p:cNvPr id="636" name="Google Shape;636;g116111430b6_0_0"/>
          <p:cNvSpPr txBox="1"/>
          <p:nvPr/>
        </p:nvSpPr>
        <p:spPr>
          <a:xfrm>
            <a:off x="1449025" y="2677200"/>
            <a:ext cx="6633600" cy="15933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en-US" sz="1000" u="none" cap="none" strike="noStrike">
                <a:solidFill>
                  <a:srgbClr val="000000"/>
                </a:solidFill>
                <a:latin typeface="Open Sans"/>
                <a:ea typeface="Open Sans"/>
                <a:cs typeface="Open Sans"/>
                <a:sym typeface="Open Sans"/>
              </a:rPr>
              <a:t>“Albanian_OE Benefits - ENOEL Toolkit” is an adaptation of “An ENOEL To</a:t>
            </a:r>
            <a:r>
              <a:rPr lang="en-US" sz="1000">
                <a:latin typeface="Open Sans"/>
                <a:ea typeface="Open Sans"/>
                <a:cs typeface="Open Sans"/>
                <a:sym typeface="Open Sans"/>
              </a:rPr>
              <a:t>olkit” (version 4) publish</a:t>
            </a:r>
            <a:r>
              <a:rPr b="0" i="0" lang="en-US" sz="1000" u="none" cap="none" strike="noStrike">
                <a:solidFill>
                  <a:srgbClr val="000000"/>
                </a:solidFill>
                <a:latin typeface="Open Sans"/>
                <a:ea typeface="Open Sans"/>
                <a:cs typeface="Open Sans"/>
                <a:sym typeface="Open Sans"/>
              </a:rPr>
              <a:t>ed as of </a:t>
            </a:r>
            <a:r>
              <a:rPr lang="en-US" sz="1000">
                <a:latin typeface="Open Sans"/>
                <a:ea typeface="Open Sans"/>
                <a:cs typeface="Open Sans"/>
                <a:sym typeface="Open Sans"/>
              </a:rPr>
              <a:t>September 2024</a:t>
            </a:r>
            <a:r>
              <a:rPr b="0" i="0" lang="en-US" sz="1000" u="none" cap="none" strike="noStrike">
                <a:solidFill>
                  <a:srgbClr val="000000"/>
                </a:solidFill>
                <a:latin typeface="Open Sans"/>
                <a:ea typeface="Open Sans"/>
                <a:cs typeface="Open Sans"/>
                <a:sym typeface="Open Sans"/>
              </a:rPr>
              <a:t> </a:t>
            </a:r>
            <a:r>
              <a:rPr b="0" i="0" lang="en-US" sz="1000" u="sng" cap="none" strike="noStrike">
                <a:solidFill>
                  <a:srgbClr val="0563C1"/>
                </a:solidFill>
                <a:latin typeface="Open Sans"/>
                <a:ea typeface="Open Sans"/>
                <a:cs typeface="Open Sans"/>
                <a:sym typeface="Open Sans"/>
                <a:hlinkClick r:id="rId7">
                  <a:extLst>
                    <a:ext uri="{A12FA001-AC4F-418D-AE19-62706E023703}">
                      <ahyp:hlinkClr val="tx"/>
                    </a:ext>
                  </a:extLst>
                </a:hlinkClick>
              </a:rPr>
              <a:t>here</a:t>
            </a:r>
            <a:r>
              <a:rPr b="0" i="0" lang="en-US" sz="1000" u="none" cap="none" strike="noStrike">
                <a:solidFill>
                  <a:srgbClr val="000000"/>
                </a:solidFill>
                <a:latin typeface="Open Sans"/>
                <a:ea typeface="Open Sans"/>
                <a:cs typeface="Open Sans"/>
                <a:sym typeface="Open Sans"/>
              </a:rPr>
              <a:t> (the “Original Work”), licensed by</a:t>
            </a:r>
            <a:r>
              <a:rPr b="0" i="0" lang="en-US" sz="10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en-US" sz="10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US" sz="1000" u="none" cap="none" strike="noStrike">
                <a:solidFill>
                  <a:srgbClr val="000000"/>
                </a:solidFill>
                <a:latin typeface="Open Sans"/>
                <a:ea typeface="Open Sans"/>
                <a:cs typeface="Open Sans"/>
                <a:sym typeface="Open Sans"/>
              </a:rPr>
              <a:t> (curated by </a:t>
            </a:r>
            <a:r>
              <a:rPr b="0" i="0" lang="en-US" sz="10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en-US" sz="1000" u="none" cap="none" strike="noStrike">
                <a:solidFill>
                  <a:srgbClr val="333333"/>
                </a:solidFill>
                <a:latin typeface="Open Sans"/>
                <a:ea typeface="Open Sans"/>
                <a:cs typeface="Open Sans"/>
                <a:sym typeface="Open Sans"/>
              </a:rPr>
              <a:t>) </a:t>
            </a:r>
            <a:r>
              <a:rPr b="0" i="0" lang="en-US" sz="1000" u="none" cap="none" strike="noStrike">
                <a:solidFill>
                  <a:srgbClr val="000000"/>
                </a:solidFill>
                <a:latin typeface="Open Sans"/>
                <a:ea typeface="Open Sans"/>
                <a:cs typeface="Open Sans"/>
                <a:sym typeface="Open Sans"/>
              </a:rPr>
              <a:t>under a </a:t>
            </a:r>
            <a:r>
              <a:rPr b="0" i="0" lang="en-US" sz="10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en-US" sz="1000" u="none" cap="none" strike="noStrike">
                <a:solidFill>
                  <a:srgbClr val="000000"/>
                </a:solidFill>
                <a:latin typeface="Open Sans"/>
                <a:ea typeface="Open Sans"/>
                <a:cs typeface="Open Sans"/>
                <a:sym typeface="Open Sans"/>
              </a:rPr>
              <a:t>. This adaptation is made and published by SPARC EUROPE (the “Adapter”) under a </a:t>
            </a:r>
            <a:r>
              <a:rPr b="0" i="0" lang="en-US" sz="10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n-US"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Albanian.”</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en-US" sz="1000" u="none" cap="none" strike="noStrike">
                <a:solidFill>
                  <a:srgbClr val="000000"/>
                </a:solidFill>
                <a:latin typeface="Open Sans"/>
                <a:ea typeface="Open Sans"/>
                <a:cs typeface="Open Sans"/>
                <a:sym typeface="Open Sans"/>
              </a:rPr>
              <a:t>Special thanks to Elmedina </a:t>
            </a:r>
            <a:r>
              <a:rPr b="0" i="0" lang="en-US" sz="1000" u="none" cap="none" strike="noStrike">
                <a:solidFill>
                  <a:srgbClr val="000000"/>
                </a:solidFill>
                <a:latin typeface="Open Sans"/>
                <a:ea typeface="Open Sans"/>
                <a:cs typeface="Open Sans"/>
                <a:sym typeface="Open Sans"/>
                <a:extLst>
                  <a:ext uri="http://customooxmlschemas.google.com/">
                    <go:slidesCustomData xmlns:go="http://customooxmlschemas.google.com/" textRoundtripDataId="11"/>
                  </a:ext>
                </a:extLst>
              </a:rPr>
              <a:t>Abdulahi </a:t>
            </a:r>
            <a:r>
              <a:rPr b="0" i="0" lang="en-US" sz="1000" u="none" cap="none" strike="noStrike">
                <a:solidFill>
                  <a:srgbClr val="000000"/>
                </a:solidFill>
                <a:latin typeface="Open Sans"/>
                <a:ea typeface="Open Sans"/>
                <a:cs typeface="Open Sans"/>
                <a:sym typeface="Open Sans"/>
              </a:rPr>
              <a:t>for the Albanian translation.</a:t>
            </a:r>
            <a:endParaRPr b="0" i="0" sz="1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9" name="Shape 109"/>
        <p:cNvGrpSpPr/>
        <p:nvPr/>
      </p:nvGrpSpPr>
      <p:grpSpPr>
        <a:xfrm>
          <a:off x="0" y="0"/>
          <a:ext cx="0" cy="0"/>
          <a:chOff x="0" y="0"/>
          <a:chExt cx="0" cy="0"/>
        </a:xfrm>
      </p:grpSpPr>
      <p:sp>
        <p:nvSpPr>
          <p:cNvPr id="110" name="Google Shape;110;p5"/>
          <p:cNvSpPr txBox="1"/>
          <p:nvPr/>
        </p:nvSpPr>
        <p:spPr>
          <a:xfrm>
            <a:off x="3827525" y="1545175"/>
            <a:ext cx="4798800" cy="1600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600"/>
              <a:buFont typeface="Arial"/>
              <a:buNone/>
            </a:pPr>
            <a:r>
              <a:rPr b="1" i="0" lang="en-US" sz="4600" u="none" cap="none" strike="noStrike">
                <a:solidFill>
                  <a:srgbClr val="004993"/>
                </a:solidFill>
                <a:latin typeface="Open Sans"/>
                <a:ea typeface="Open Sans"/>
                <a:cs typeface="Open Sans"/>
                <a:sym typeface="Open Sans"/>
              </a:rPr>
              <a:t>Çfarë mund të bësh me BHA?</a:t>
            </a:r>
            <a:endParaRPr b="1" i="0" sz="4600" u="none" cap="none" strike="noStrike">
              <a:solidFill>
                <a:srgbClr val="004993"/>
              </a:solidFill>
              <a:latin typeface="Open Sans"/>
              <a:ea typeface="Open Sans"/>
              <a:cs typeface="Open Sans"/>
              <a:sym typeface="Open Sans"/>
            </a:endParaRPr>
          </a:p>
        </p:txBody>
      </p:sp>
      <p:sp>
        <p:nvSpPr>
          <p:cNvPr id="111" name="Google Shape;111;p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2" name="Google Shape;112;p5"/>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pic>
        <p:nvPicPr>
          <p:cNvPr id="113" name="Google Shape;113;p5"/>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14" name="Google Shape;114;p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15" name="Google Shape;115;p5"/>
          <p:cNvSpPr txBox="1"/>
          <p:nvPr/>
        </p:nvSpPr>
        <p:spPr>
          <a:xfrm>
            <a:off x="1025170" y="1582113"/>
            <a:ext cx="4044900" cy="89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US" sz="2300" u="none" cap="none" strike="noStrike">
                <a:solidFill>
                  <a:srgbClr val="FFFFFF"/>
                </a:solidFill>
                <a:latin typeface="Open Sans"/>
                <a:ea typeface="Open Sans"/>
                <a:cs typeface="Open Sans"/>
                <a:sym typeface="Open Sans"/>
              </a:rPr>
              <a:t>BHA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rgbClr val="FFFFFF"/>
                </a:solidFill>
                <a:latin typeface="Open Sans"/>
                <a:ea typeface="Open Sans"/>
                <a:cs typeface="Open Sans"/>
                <a:sym typeface="Open Sans"/>
              </a:rPr>
              <a:t>THEMELORE</a:t>
            </a:r>
            <a:endParaRPr b="1" i="0" sz="2300" u="none" cap="none" strike="noStrike">
              <a:solidFill>
                <a:srgbClr val="FFFFFF"/>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9" name="Shape 119"/>
        <p:cNvGrpSpPr/>
        <p:nvPr/>
      </p:nvGrpSpPr>
      <p:grpSpPr>
        <a:xfrm>
          <a:off x="0" y="0"/>
          <a:ext cx="0" cy="0"/>
          <a:chOff x="0" y="0"/>
          <a:chExt cx="0" cy="0"/>
        </a:xfrm>
      </p:grpSpPr>
      <p:sp>
        <p:nvSpPr>
          <p:cNvPr id="120" name="Google Shape;120;p6"/>
          <p:cNvSpPr txBox="1"/>
          <p:nvPr/>
        </p:nvSpPr>
        <p:spPr>
          <a:xfrm>
            <a:off x="3897500" y="1214063"/>
            <a:ext cx="47988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US" sz="4500" u="none" cap="none" strike="noStrike">
                <a:solidFill>
                  <a:srgbClr val="004993"/>
                </a:solidFill>
                <a:latin typeface="Open Sans"/>
                <a:ea typeface="Open Sans"/>
                <a:cs typeface="Open Sans"/>
                <a:sym typeface="Open Sans"/>
              </a:rPr>
              <a:t>BHA duhet të jenë të arritshëm</a:t>
            </a:r>
            <a:endParaRPr b="1" i="0" sz="4500" u="none" cap="none" strike="noStrike">
              <a:solidFill>
                <a:srgbClr val="004993"/>
              </a:solidFill>
              <a:latin typeface="Open Sans"/>
              <a:ea typeface="Open Sans"/>
              <a:cs typeface="Open Sans"/>
              <a:sym typeface="Open Sans"/>
            </a:endParaRPr>
          </a:p>
        </p:txBody>
      </p:sp>
      <p:sp>
        <p:nvSpPr>
          <p:cNvPr id="121" name="Google Shape;121;p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2" name="Google Shape;122;p6"/>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pic>
        <p:nvPicPr>
          <p:cNvPr id="123" name="Google Shape;123;p6"/>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24" name="Google Shape;124;p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25" name="Google Shape;125;p6"/>
          <p:cNvSpPr txBox="1"/>
          <p:nvPr/>
        </p:nvSpPr>
        <p:spPr>
          <a:xfrm>
            <a:off x="1025170" y="1582113"/>
            <a:ext cx="4044900" cy="89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US" sz="2300" u="none" cap="none" strike="noStrike">
                <a:solidFill>
                  <a:srgbClr val="FFFFFF"/>
                </a:solidFill>
                <a:latin typeface="Open Sans"/>
                <a:ea typeface="Open Sans"/>
                <a:cs typeface="Open Sans"/>
                <a:sym typeface="Open Sans"/>
              </a:rPr>
              <a:t>BHA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rgbClr val="FFFFFF"/>
                </a:solidFill>
                <a:latin typeface="Open Sans"/>
                <a:ea typeface="Open Sans"/>
                <a:cs typeface="Open Sans"/>
                <a:sym typeface="Open Sans"/>
              </a:rPr>
              <a:t>THEMELORE</a:t>
            </a:r>
            <a:endParaRPr b="1" i="0" sz="2300" u="none" cap="none" strike="noStrike">
              <a:solidFill>
                <a:srgbClr val="FFFFFF"/>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9" name="Shape 129"/>
        <p:cNvGrpSpPr/>
        <p:nvPr/>
      </p:nvGrpSpPr>
      <p:grpSpPr>
        <a:xfrm>
          <a:off x="0" y="0"/>
          <a:ext cx="0" cy="0"/>
          <a:chOff x="0" y="0"/>
          <a:chExt cx="0" cy="0"/>
        </a:xfrm>
      </p:grpSpPr>
      <p:sp>
        <p:nvSpPr>
          <p:cNvPr id="130" name="Google Shape;130;p7"/>
          <p:cNvSpPr txBox="1"/>
          <p:nvPr/>
        </p:nvSpPr>
        <p:spPr>
          <a:xfrm>
            <a:off x="3897500" y="1214313"/>
            <a:ext cx="4798800" cy="22621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US" sz="4500" u="none" cap="none" strike="noStrike">
                <a:solidFill>
                  <a:srgbClr val="004993"/>
                </a:solidFill>
                <a:latin typeface="Open Sans"/>
                <a:ea typeface="Open Sans"/>
                <a:cs typeface="Open Sans"/>
                <a:sym typeface="Open Sans"/>
              </a:rPr>
              <a:t>BHA duhet të jenë të ripërdorshëm</a:t>
            </a:r>
            <a:endParaRPr b="1" i="0" sz="4500" u="none" cap="none" strike="noStrike">
              <a:solidFill>
                <a:srgbClr val="004993"/>
              </a:solidFill>
              <a:latin typeface="Open Sans"/>
              <a:ea typeface="Open Sans"/>
              <a:cs typeface="Open Sans"/>
              <a:sym typeface="Open Sans"/>
            </a:endParaRPr>
          </a:p>
        </p:txBody>
      </p:sp>
      <p:sp>
        <p:nvSpPr>
          <p:cNvPr id="131" name="Google Shape;131;p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2" name="Google Shape;132;p7"/>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pic>
        <p:nvPicPr>
          <p:cNvPr id="133" name="Google Shape;133;p7"/>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34" name="Google Shape;134;p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35" name="Google Shape;135;p7"/>
          <p:cNvSpPr txBox="1"/>
          <p:nvPr/>
        </p:nvSpPr>
        <p:spPr>
          <a:xfrm>
            <a:off x="1025170" y="1582113"/>
            <a:ext cx="4044900" cy="89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US" sz="2300" u="none" cap="none" strike="noStrike">
                <a:solidFill>
                  <a:srgbClr val="FFFFFF"/>
                </a:solidFill>
                <a:latin typeface="Open Sans"/>
                <a:ea typeface="Open Sans"/>
                <a:cs typeface="Open Sans"/>
                <a:sym typeface="Open Sans"/>
              </a:rPr>
              <a:t>BHA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rgbClr val="FFFFFF"/>
                </a:solidFill>
                <a:latin typeface="Open Sans"/>
                <a:ea typeface="Open Sans"/>
                <a:cs typeface="Open Sans"/>
                <a:sym typeface="Open Sans"/>
              </a:rPr>
              <a:t>THEMELORE</a:t>
            </a:r>
            <a:endParaRPr b="1" i="0" sz="2300" u="none" cap="none" strike="noStrike">
              <a:solidFill>
                <a:srgbClr val="FFFFFF"/>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9" name="Shape 139"/>
        <p:cNvGrpSpPr/>
        <p:nvPr/>
      </p:nvGrpSpPr>
      <p:grpSpPr>
        <a:xfrm>
          <a:off x="0" y="0"/>
          <a:ext cx="0" cy="0"/>
          <a:chOff x="0" y="0"/>
          <a:chExt cx="0" cy="0"/>
        </a:xfrm>
      </p:grpSpPr>
      <p:sp>
        <p:nvSpPr>
          <p:cNvPr id="140" name="Google Shape;140;p8"/>
          <p:cNvSpPr txBox="1"/>
          <p:nvPr/>
        </p:nvSpPr>
        <p:spPr>
          <a:xfrm>
            <a:off x="2507700" y="1629500"/>
            <a:ext cx="5537400" cy="1777379"/>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0" i="0" lang="en-US" sz="1800" u="none" cap="none" strike="noStrike">
                <a:solidFill>
                  <a:srgbClr val="004993"/>
                </a:solidFill>
                <a:latin typeface="Open Sans"/>
                <a:ea typeface="Open Sans"/>
                <a:cs typeface="Open Sans"/>
                <a:sym typeface="Open Sans"/>
              </a:rPr>
              <a:t>"Licencat e hapura respektojnë të drejtat e pronësisë intelektuale të pronarit të së drejtës së autorit dhe sigurojnë leje që i japin publikut të drejtën për qasje, ripërdorim, ri-qëllim, përshtatje dhe rishpërndarje të materialeve arsimore"</a:t>
            </a:r>
            <a:endParaRPr b="0" i="0" sz="1800" u="none" cap="none" strike="noStrike">
              <a:solidFill>
                <a:srgbClr val="000000"/>
              </a:solidFill>
              <a:latin typeface="Arial"/>
              <a:ea typeface="Arial"/>
              <a:cs typeface="Arial"/>
              <a:sym typeface="Arial"/>
            </a:endParaRPr>
          </a:p>
        </p:txBody>
      </p:sp>
      <p:sp>
        <p:nvSpPr>
          <p:cNvPr id="141" name="Google Shape;141;p8"/>
          <p:cNvSpPr txBox="1"/>
          <p:nvPr/>
        </p:nvSpPr>
        <p:spPr>
          <a:xfrm>
            <a:off x="2507700" y="272422"/>
            <a:ext cx="60366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US" sz="3200" u="none" cap="none" strike="noStrike">
                <a:solidFill>
                  <a:srgbClr val="004993"/>
                </a:solidFill>
                <a:latin typeface="Open Sans"/>
                <a:ea typeface="Open Sans"/>
                <a:cs typeface="Open Sans"/>
                <a:sym typeface="Open Sans"/>
              </a:rPr>
              <a:t>Çfarë janë licencat e hapura?</a:t>
            </a:r>
            <a:endParaRPr b="1" i="0" sz="3200" u="none" cap="none" strike="noStrike">
              <a:solidFill>
                <a:srgbClr val="004993"/>
              </a:solidFill>
              <a:latin typeface="Open Sans"/>
              <a:ea typeface="Open Sans"/>
              <a:cs typeface="Open Sans"/>
              <a:sym typeface="Open Sans"/>
            </a:endParaRPr>
          </a:p>
        </p:txBody>
      </p:sp>
      <p:sp>
        <p:nvSpPr>
          <p:cNvPr id="142" name="Google Shape;142;p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3" name="Google Shape;143;p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44" name="Google Shape;144;p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45" name="Google Shape;145;p8"/>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46" name="Google Shape;146;p8"/>
          <p:cNvSpPr txBox="1"/>
          <p:nvPr/>
        </p:nvSpPr>
        <p:spPr>
          <a:xfrm>
            <a:off x="2602050" y="4037325"/>
            <a:ext cx="5163300" cy="519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45BEDF"/>
                </a:solidFill>
                <a:latin typeface="Open Sans"/>
                <a:ea typeface="Open Sans"/>
                <a:cs typeface="Open Sans"/>
                <a:sym typeface="Open Sans"/>
              </a:rPr>
              <a:t>Nga Rekomandimi i UNESCO-s mbi Burimet e Hapura Arsimore</a:t>
            </a:r>
            <a:endParaRPr b="1" i="0" sz="12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US" sz="1200" u="sng" cap="none" strike="noStrike">
                <a:solidFill>
                  <a:srgbClr val="0097A7"/>
                </a:solidFill>
                <a:latin typeface="Open Sans"/>
                <a:ea typeface="Open Sans"/>
                <a:cs typeface="Open Sans"/>
                <a:sym typeface="Open Sans"/>
                <a:hlinkClick r:id="rId5">
                  <a:extLst>
                    <a:ext uri="{A12FA001-AC4F-418D-AE19-62706E023703}">
                      <ahyp:hlinkClr val="tx"/>
                    </a:ext>
                  </a:extLst>
                </a:hlinkClick>
              </a:rPr>
              <a:t>https://tinyurl.com/openedrec</a:t>
            </a:r>
            <a:r>
              <a:rPr b="0" i="0" lang="en-US" sz="1200" u="none" cap="none" strike="noStrike">
                <a:solidFill>
                  <a:srgbClr val="45BEDF"/>
                </a:solidFill>
                <a:latin typeface="Open Sans"/>
                <a:ea typeface="Open Sans"/>
                <a:cs typeface="Open Sans"/>
                <a:sym typeface="Open Sans"/>
              </a:rPr>
              <a:t> </a:t>
            </a:r>
            <a:endParaRPr b="1" i="0" sz="1100" u="none" cap="none" strike="noStrike">
              <a:solidFill>
                <a:srgbClr val="45BEDF"/>
              </a:solidFill>
              <a:latin typeface="Open Sans"/>
              <a:ea typeface="Open Sans"/>
              <a:cs typeface="Open Sans"/>
              <a:sym typeface="Open Sans"/>
            </a:endParaRPr>
          </a:p>
        </p:txBody>
      </p:sp>
      <p:sp>
        <p:nvSpPr>
          <p:cNvPr id="147" name="Google Shape;147;p8"/>
          <p:cNvSpPr txBox="1"/>
          <p:nvPr/>
        </p:nvSpPr>
        <p:spPr>
          <a:xfrm>
            <a:off x="275897" y="259250"/>
            <a:ext cx="1858800" cy="815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US" sz="2300" u="none" cap="none" strike="noStrike">
                <a:solidFill>
                  <a:srgbClr val="FFFFFF"/>
                </a:solidFill>
                <a:latin typeface="Open Sans"/>
                <a:ea typeface="Open Sans"/>
                <a:cs typeface="Open Sans"/>
                <a:sym typeface="Open Sans"/>
              </a:rPr>
              <a:t>BHA</a:t>
            </a:r>
            <a:r>
              <a:rPr b="1" i="0" lang="en-US" sz="2400" u="none" cap="none" strike="noStrike">
                <a:solidFill>
                  <a:srgbClr val="004993"/>
                </a:solidFill>
                <a:latin typeface="Open Sans"/>
                <a:ea typeface="Open Sans"/>
                <a:cs typeface="Open Sans"/>
                <a:sym typeface="Open Sans"/>
              </a:rPr>
              <a:t>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US" sz="1700" u="none" cap="none" strike="noStrike">
                <a:solidFill>
                  <a:srgbClr val="FFFFFF"/>
                </a:solidFill>
                <a:latin typeface="Open Sans"/>
                <a:ea typeface="Open Sans"/>
                <a:cs typeface="Open Sans"/>
                <a:sym typeface="Open Sans"/>
              </a:rPr>
              <a:t>THEMELORE </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Çlirime Saiti</dc:creator>
</cp:coreProperties>
</file>